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270" r:id="rId3"/>
    <p:sldId id="258" r:id="rId4"/>
    <p:sldId id="304" r:id="rId5"/>
    <p:sldId id="296" r:id="rId6"/>
    <p:sldId id="305" r:id="rId7"/>
    <p:sldId id="311" r:id="rId8"/>
    <p:sldId id="297" r:id="rId9"/>
    <p:sldId id="310" r:id="rId10"/>
    <p:sldId id="308" r:id="rId11"/>
    <p:sldId id="298" r:id="rId12"/>
    <p:sldId id="312" r:id="rId13"/>
    <p:sldId id="309" r:id="rId14"/>
    <p:sldId id="293" r:id="rId15"/>
    <p:sldId id="268" r:id="rId16"/>
    <p:sldId id="294" r:id="rId17"/>
    <p:sldId id="262" r:id="rId18"/>
    <p:sldId id="290" r:id="rId19"/>
    <p:sldId id="265" r:id="rId20"/>
    <p:sldId id="269" r:id="rId21"/>
    <p:sldId id="280" r:id="rId22"/>
    <p:sldId id="264" r:id="rId23"/>
    <p:sldId id="313" r:id="rId24"/>
    <p:sldId id="271" r:id="rId25"/>
    <p:sldId id="314" r:id="rId26"/>
    <p:sldId id="303" r:id="rId27"/>
    <p:sldId id="306" r:id="rId28"/>
    <p:sldId id="281" r:id="rId29"/>
    <p:sldId id="274" r:id="rId30"/>
    <p:sldId id="325" r:id="rId31"/>
    <p:sldId id="326" r:id="rId32"/>
    <p:sldId id="331" r:id="rId33"/>
    <p:sldId id="316" r:id="rId34"/>
    <p:sldId id="328" r:id="rId35"/>
    <p:sldId id="329" r:id="rId36"/>
    <p:sldId id="330" r:id="rId37"/>
    <p:sldId id="332" r:id="rId38"/>
    <p:sldId id="334" r:id="rId39"/>
    <p:sldId id="343" r:id="rId40"/>
    <p:sldId id="335" r:id="rId41"/>
    <p:sldId id="333" r:id="rId42"/>
    <p:sldId id="327" r:id="rId43"/>
    <p:sldId id="299" r:id="rId44"/>
    <p:sldId id="300" r:id="rId45"/>
    <p:sldId id="324" r:id="rId46"/>
    <p:sldId id="320" r:id="rId47"/>
    <p:sldId id="323" r:id="rId48"/>
    <p:sldId id="322" r:id="rId49"/>
    <p:sldId id="321" r:id="rId50"/>
    <p:sldId id="292" r:id="rId51"/>
    <p:sldId id="276" r:id="rId52"/>
    <p:sldId id="282" r:id="rId53"/>
    <p:sldId id="283" r:id="rId54"/>
    <p:sldId id="284" r:id="rId55"/>
    <p:sldId id="285" r:id="rId56"/>
    <p:sldId id="286" r:id="rId57"/>
    <p:sldId id="336" r:id="rId58"/>
    <p:sldId id="340" r:id="rId59"/>
    <p:sldId id="341" r:id="rId60"/>
    <p:sldId id="342" r:id="rId61"/>
    <p:sldId id="339" r:id="rId62"/>
    <p:sldId id="337" r:id="rId63"/>
    <p:sldId id="338" r:id="rId64"/>
  </p:sldIdLst>
  <p:sldSz cx="9144000" cy="6858000" type="screen4x3"/>
  <p:notesSz cx="9296400" cy="6881813"/>
  <p:defaultTextStyle>
    <a:defPPr>
      <a:defRPr lang="en-US"/>
    </a:defPPr>
    <a:lvl1pPr algn="l" rtl="0" fontAlgn="base">
      <a:spcBef>
        <a:spcPct val="0"/>
      </a:spcBef>
      <a:spcAft>
        <a:spcPct val="0"/>
      </a:spcAft>
      <a:defRPr sz="28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82907" autoAdjust="0"/>
  </p:normalViewPr>
  <p:slideViewPr>
    <p:cSldViewPr>
      <p:cViewPr varScale="1">
        <p:scale>
          <a:sx n="105" d="100"/>
          <a:sy n="105" d="100"/>
        </p:scale>
        <p:origin x="195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atin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5265738"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atin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6535738"/>
            <a:ext cx="4029075" cy="34448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atin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5265738" y="6535738"/>
            <a:ext cx="4029075" cy="34448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fld id="{5AC31EE2-E1BD-4313-A34A-D7EF6CE0EAF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44488"/>
          </a:xfrm>
          <a:prstGeom prst="rect">
            <a:avLst/>
          </a:prstGeom>
        </p:spPr>
        <p:txBody>
          <a:bodyPr vert="horz" lIns="92446" tIns="46223" rIns="92446" bIns="46223"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5265738" y="0"/>
            <a:ext cx="4029075" cy="344488"/>
          </a:xfrm>
          <a:prstGeom prst="rect">
            <a:avLst/>
          </a:prstGeom>
        </p:spPr>
        <p:txBody>
          <a:bodyPr vert="horz" lIns="92446" tIns="46223" rIns="92446" bIns="46223" rtlCol="0"/>
          <a:lstStyle>
            <a:lvl1pPr algn="r">
              <a:defRPr sz="1200">
                <a:latin typeface="Arial" charset="0"/>
              </a:defRPr>
            </a:lvl1pPr>
          </a:lstStyle>
          <a:p>
            <a:pPr>
              <a:defRPr/>
            </a:pPr>
            <a:fld id="{21F7ED43-965A-429F-A7C9-BA329C41ED1D}" type="datetimeFigureOut">
              <a:rPr lang="en-US"/>
              <a:pPr>
                <a:defRPr/>
              </a:pPr>
              <a:t>4/10/2017</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930275" y="3268663"/>
            <a:ext cx="7435850" cy="3097212"/>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35738"/>
            <a:ext cx="4029075" cy="344487"/>
          </a:xfrm>
          <a:prstGeom prst="rect">
            <a:avLst/>
          </a:prstGeom>
        </p:spPr>
        <p:txBody>
          <a:bodyPr vert="horz" lIns="92446" tIns="46223" rIns="92446" bIns="46223"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5265738" y="6535738"/>
            <a:ext cx="4029075" cy="344487"/>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fld id="{92BD79AE-947F-4A61-8B57-C1AECC7F0AB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0" kern="1200" dirty="0" smtClean="0">
                <a:solidFill>
                  <a:schemeClr val="tx1"/>
                </a:solidFill>
                <a:effectLst/>
                <a:latin typeface="+mn-lt"/>
                <a:ea typeface="+mn-ea"/>
                <a:cs typeface="+mn-cs"/>
              </a:rPr>
              <a:t>Examples:</a:t>
            </a:r>
          </a:p>
          <a:p>
            <a:pPr marL="171450" lvl="0" indent="-171450">
              <a:buFont typeface="Arial" panose="020B0604020202020204" pitchFamily="34" charset="0"/>
              <a:buChar char="•"/>
            </a:pPr>
            <a:r>
              <a:rPr lang="en-US" sz="1400" b="0" kern="1200" dirty="0" smtClean="0">
                <a:solidFill>
                  <a:schemeClr val="tx1"/>
                </a:solidFill>
                <a:effectLst/>
                <a:latin typeface="+mn-lt"/>
                <a:ea typeface="+mn-ea"/>
                <a:cs typeface="+mn-cs"/>
              </a:rPr>
              <a:t>I buy expensive schooling for my children, but this hurts the competitive position of poor children</a:t>
            </a:r>
          </a:p>
          <a:p>
            <a:pPr marL="171450" lvl="0" indent="-171450">
              <a:buFont typeface="Arial" panose="020B0604020202020204" pitchFamily="34" charset="0"/>
              <a:buChar char="•"/>
            </a:pPr>
            <a:r>
              <a:rPr lang="en-US" sz="1400" b="0" kern="1200" dirty="0" smtClean="0">
                <a:solidFill>
                  <a:schemeClr val="tx1"/>
                </a:solidFill>
                <a:effectLst/>
                <a:latin typeface="+mn-lt"/>
                <a:ea typeface="+mn-ea"/>
                <a:cs typeface="+mn-cs"/>
              </a:rPr>
              <a:t>I buy an SUV to make driving safer for my family, but this makes it less safe for others</a:t>
            </a:r>
          </a:p>
          <a:p>
            <a:pPr marL="171450" lvl="0" indent="-171450">
              <a:buFont typeface="Arial" panose="020B0604020202020204" pitchFamily="34" charset="0"/>
              <a:buChar char="•"/>
            </a:pPr>
            <a:r>
              <a:rPr lang="en-US" sz="1400" b="0" kern="1200" dirty="0" smtClean="0">
                <a:solidFill>
                  <a:schemeClr val="tx1"/>
                </a:solidFill>
                <a:effectLst/>
                <a:latin typeface="+mn-lt"/>
                <a:ea typeface="+mn-ea"/>
                <a:cs typeface="+mn-cs"/>
              </a:rPr>
              <a:t>I move my factory to Mexico to make a higher profit, but this destroys the value of homes of people in the city I left.</a:t>
            </a:r>
          </a:p>
          <a:p>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10</a:t>
            </a:fld>
            <a:endParaRPr lang="en-US" altLang="en-US"/>
          </a:p>
        </p:txBody>
      </p:sp>
    </p:spTree>
    <p:extLst>
      <p:ext uri="{BB962C8B-B14F-4D97-AF65-F5344CB8AC3E}">
        <p14:creationId xmlns:p14="http://schemas.microsoft.com/office/powerpoint/2010/main" val="265442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33</a:t>
            </a:fld>
            <a:endParaRPr lang="en-US" altLang="en-US"/>
          </a:p>
        </p:txBody>
      </p:sp>
    </p:spTree>
    <p:extLst>
      <p:ext uri="{BB962C8B-B14F-4D97-AF65-F5344CB8AC3E}">
        <p14:creationId xmlns:p14="http://schemas.microsoft.com/office/powerpoint/2010/main" val="171031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34</a:t>
            </a:fld>
            <a:endParaRPr lang="en-US" altLang="en-US"/>
          </a:p>
        </p:txBody>
      </p:sp>
    </p:spTree>
    <p:extLst>
      <p:ext uri="{BB962C8B-B14F-4D97-AF65-F5344CB8AC3E}">
        <p14:creationId xmlns:p14="http://schemas.microsoft.com/office/powerpoint/2010/main" val="397808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35</a:t>
            </a:fld>
            <a:endParaRPr lang="en-US" altLang="en-US"/>
          </a:p>
        </p:txBody>
      </p:sp>
    </p:spTree>
    <p:extLst>
      <p:ext uri="{BB962C8B-B14F-4D97-AF65-F5344CB8AC3E}">
        <p14:creationId xmlns:p14="http://schemas.microsoft.com/office/powerpoint/2010/main" val="313746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36</a:t>
            </a:fld>
            <a:endParaRPr lang="en-US" altLang="en-US"/>
          </a:p>
        </p:txBody>
      </p:sp>
    </p:spTree>
    <p:extLst>
      <p:ext uri="{BB962C8B-B14F-4D97-AF65-F5344CB8AC3E}">
        <p14:creationId xmlns:p14="http://schemas.microsoft.com/office/powerpoint/2010/main" val="81781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What do people </a:t>
            </a:r>
            <a:r>
              <a:rPr lang="en-US" sz="1400" b="1" kern="1200" dirty="0" smtClean="0">
                <a:solidFill>
                  <a:schemeClr val="tx1"/>
                </a:solidFill>
                <a:effectLst/>
                <a:latin typeface="+mn-lt"/>
                <a:ea typeface="+mn-ea"/>
                <a:cs typeface="+mn-cs"/>
              </a:rPr>
              <a:t>want</a:t>
            </a:r>
            <a:r>
              <a:rPr lang="en-US" sz="1400" kern="1200" dirty="0" smtClean="0">
                <a:solidFill>
                  <a:schemeClr val="tx1"/>
                </a:solidFill>
                <a:effectLst/>
                <a:latin typeface="+mn-lt"/>
                <a:ea typeface="+mn-ea"/>
                <a:cs typeface="+mn-cs"/>
              </a:rPr>
              <a:t> and what kinds of </a:t>
            </a:r>
            <a:r>
              <a:rPr lang="en-US" sz="1400" b="1" kern="1200" dirty="0" smtClean="0">
                <a:solidFill>
                  <a:schemeClr val="tx1"/>
                </a:solidFill>
                <a:effectLst/>
                <a:latin typeface="+mn-lt"/>
                <a:ea typeface="+mn-ea"/>
                <a:cs typeface="+mn-cs"/>
              </a:rPr>
              <a:t>power</a:t>
            </a:r>
            <a:r>
              <a:rPr lang="en-US" sz="1400" kern="1200" dirty="0" smtClean="0">
                <a:solidFill>
                  <a:schemeClr val="tx1"/>
                </a:solidFill>
                <a:effectLst/>
                <a:latin typeface="+mn-lt"/>
                <a:ea typeface="+mn-ea"/>
                <a:cs typeface="+mn-cs"/>
              </a:rPr>
              <a:t> do they have to get it.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BD79AE-947F-4A61-8B57-C1AECC7F0AB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603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What do people </a:t>
            </a:r>
            <a:r>
              <a:rPr lang="en-US" sz="1400" b="1" kern="1200" dirty="0" smtClean="0">
                <a:solidFill>
                  <a:schemeClr val="tx1"/>
                </a:solidFill>
                <a:effectLst/>
                <a:latin typeface="+mn-lt"/>
                <a:ea typeface="+mn-ea"/>
                <a:cs typeface="+mn-cs"/>
              </a:rPr>
              <a:t>want</a:t>
            </a:r>
            <a:r>
              <a:rPr lang="en-US" sz="1400" kern="1200" dirty="0" smtClean="0">
                <a:solidFill>
                  <a:schemeClr val="tx1"/>
                </a:solidFill>
                <a:effectLst/>
                <a:latin typeface="+mn-lt"/>
                <a:ea typeface="+mn-ea"/>
                <a:cs typeface="+mn-cs"/>
              </a:rPr>
              <a:t> and what kinds of </a:t>
            </a:r>
            <a:r>
              <a:rPr lang="en-US" sz="1400" b="1" kern="1200" dirty="0" smtClean="0">
                <a:solidFill>
                  <a:schemeClr val="tx1"/>
                </a:solidFill>
                <a:effectLst/>
                <a:latin typeface="+mn-lt"/>
                <a:ea typeface="+mn-ea"/>
                <a:cs typeface="+mn-cs"/>
              </a:rPr>
              <a:t>power</a:t>
            </a:r>
            <a:r>
              <a:rPr lang="en-US" sz="1400" kern="1200" dirty="0" smtClean="0">
                <a:solidFill>
                  <a:schemeClr val="tx1"/>
                </a:solidFill>
                <a:effectLst/>
                <a:latin typeface="+mn-lt"/>
                <a:ea typeface="+mn-ea"/>
                <a:cs typeface="+mn-cs"/>
              </a:rPr>
              <a:t> do they have to get it.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BD79AE-947F-4A61-8B57-C1AECC7F0AB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2177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What do people </a:t>
            </a:r>
            <a:r>
              <a:rPr lang="en-US" sz="1400" b="1" kern="1200" dirty="0" smtClean="0">
                <a:solidFill>
                  <a:schemeClr val="tx1"/>
                </a:solidFill>
                <a:effectLst/>
                <a:latin typeface="+mn-lt"/>
                <a:ea typeface="+mn-ea"/>
                <a:cs typeface="+mn-cs"/>
              </a:rPr>
              <a:t>want</a:t>
            </a:r>
            <a:r>
              <a:rPr lang="en-US" sz="1400" kern="1200" dirty="0" smtClean="0">
                <a:solidFill>
                  <a:schemeClr val="tx1"/>
                </a:solidFill>
                <a:effectLst/>
                <a:latin typeface="+mn-lt"/>
                <a:ea typeface="+mn-ea"/>
                <a:cs typeface="+mn-cs"/>
              </a:rPr>
              <a:t> and what kinds of </a:t>
            </a:r>
            <a:r>
              <a:rPr lang="en-US" sz="1400" b="1" kern="1200" dirty="0" smtClean="0">
                <a:solidFill>
                  <a:schemeClr val="tx1"/>
                </a:solidFill>
                <a:effectLst/>
                <a:latin typeface="+mn-lt"/>
                <a:ea typeface="+mn-ea"/>
                <a:cs typeface="+mn-cs"/>
              </a:rPr>
              <a:t>power</a:t>
            </a:r>
            <a:r>
              <a:rPr lang="en-US" sz="1400" kern="1200" dirty="0" smtClean="0">
                <a:solidFill>
                  <a:schemeClr val="tx1"/>
                </a:solidFill>
                <a:effectLst/>
                <a:latin typeface="+mn-lt"/>
                <a:ea typeface="+mn-ea"/>
                <a:cs typeface="+mn-cs"/>
              </a:rPr>
              <a:t> do they have to get it. </a:t>
            </a:r>
            <a:endParaRPr lang="en-US" sz="1400"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41</a:t>
            </a:fld>
            <a:endParaRPr lang="en-US" altLang="en-US"/>
          </a:p>
        </p:txBody>
      </p:sp>
    </p:spTree>
    <p:extLst>
      <p:ext uri="{BB962C8B-B14F-4D97-AF65-F5344CB8AC3E}">
        <p14:creationId xmlns:p14="http://schemas.microsoft.com/office/powerpoint/2010/main" val="1305503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BD79AE-947F-4A61-8B57-C1AECC7F0AB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4326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latin typeface="Times New Roman" panose="02020603050405020304" pitchFamily="18" charset="0"/>
                <a:ea typeface="Times New Roman" panose="02020603050405020304" pitchFamily="18" charset="0"/>
              </a:rPr>
              <a:t>Public goods are often very basic to our lives, such as a clean environment (air, water etc.), safety, national defense, basic infrastructure and so forth. Good government is also a public good. And democracy is a public good. </a:t>
            </a:r>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43</a:t>
            </a:fld>
            <a:endParaRPr lang="en-US" altLang="en-US"/>
          </a:p>
        </p:txBody>
      </p:sp>
    </p:spTree>
    <p:extLst>
      <p:ext uri="{BB962C8B-B14F-4D97-AF65-F5344CB8AC3E}">
        <p14:creationId xmlns:p14="http://schemas.microsoft.com/office/powerpoint/2010/main" val="3833230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Key issue here = how much of a difference in the probability of a favorable outcome is my</a:t>
            </a:r>
            <a:r>
              <a:rPr lang="en-US" sz="1400" baseline="0" dirty="0" smtClean="0"/>
              <a:t> action likely to make? The Koch brothers donate millions of dollars to Walkers campaign; ordinary citizens individually decide whether or not to make campaign calls (if they are actively involved) or just to vote.</a:t>
            </a:r>
            <a:endParaRPr lang="en-US" sz="1400"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48</a:t>
            </a:fld>
            <a:endParaRPr lang="en-US" altLang="en-US"/>
          </a:p>
        </p:txBody>
      </p:sp>
    </p:spTree>
    <p:extLst>
      <p:ext uri="{BB962C8B-B14F-4D97-AF65-F5344CB8AC3E}">
        <p14:creationId xmlns:p14="http://schemas.microsoft.com/office/powerpoint/2010/main" val="422676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E1B6878-4973-4C19-8BA4-1175A49C153C}"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Willingness to pay is less demanding especially for the super-rich and for</a:t>
            </a:r>
            <a:r>
              <a:rPr lang="en-US" sz="1400" baseline="0" dirty="0" smtClean="0"/>
              <a:t> giant corporations: this does not affect their consumption at all; no real sacrifice.</a:t>
            </a:r>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49</a:t>
            </a:fld>
            <a:endParaRPr lang="en-US" altLang="en-US"/>
          </a:p>
        </p:txBody>
      </p:sp>
    </p:spTree>
    <p:extLst>
      <p:ext uri="{BB962C8B-B14F-4D97-AF65-F5344CB8AC3E}">
        <p14:creationId xmlns:p14="http://schemas.microsoft.com/office/powerpoint/2010/main" val="1777346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information can you get for free? TV ads</a:t>
            </a:r>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55</a:t>
            </a:fld>
            <a:endParaRPr lang="en-US" altLang="en-US"/>
          </a:p>
        </p:txBody>
      </p:sp>
    </p:spTree>
    <p:extLst>
      <p:ext uri="{BB962C8B-B14F-4D97-AF65-F5344CB8AC3E}">
        <p14:creationId xmlns:p14="http://schemas.microsoft.com/office/powerpoint/2010/main" val="1954216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Note: If you are</a:t>
            </a:r>
            <a:r>
              <a:rPr lang="en-US" sz="1400" baseline="0" dirty="0" smtClean="0"/>
              <a:t> an intellectual and get pleasure and a sense of meaning from getting information, then this argument does not hold. Information is no longer merely instrumental, a cost for some end, but a value in itself.</a:t>
            </a:r>
            <a:endParaRPr lang="en-US" sz="1400"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56</a:t>
            </a:fld>
            <a:endParaRPr lang="en-US" altLang="en-US"/>
          </a:p>
        </p:txBody>
      </p:sp>
    </p:spTree>
    <p:extLst>
      <p:ext uri="{BB962C8B-B14F-4D97-AF65-F5344CB8AC3E}">
        <p14:creationId xmlns:p14="http://schemas.microsoft.com/office/powerpoint/2010/main" val="371714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57</a:t>
            </a:fld>
            <a:endParaRPr lang="en-US" altLang="en-US"/>
          </a:p>
        </p:txBody>
      </p:sp>
    </p:spTree>
    <p:extLst>
      <p:ext uri="{BB962C8B-B14F-4D97-AF65-F5344CB8AC3E}">
        <p14:creationId xmlns:p14="http://schemas.microsoft.com/office/powerpoint/2010/main" val="3757022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58</a:t>
            </a:fld>
            <a:endParaRPr lang="en-US" altLang="en-US"/>
          </a:p>
        </p:txBody>
      </p:sp>
    </p:spTree>
    <p:extLst>
      <p:ext uri="{BB962C8B-B14F-4D97-AF65-F5344CB8AC3E}">
        <p14:creationId xmlns:p14="http://schemas.microsoft.com/office/powerpoint/2010/main" val="2566382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59</a:t>
            </a:fld>
            <a:endParaRPr lang="en-US" altLang="en-US"/>
          </a:p>
        </p:txBody>
      </p:sp>
    </p:spTree>
    <p:extLst>
      <p:ext uri="{BB962C8B-B14F-4D97-AF65-F5344CB8AC3E}">
        <p14:creationId xmlns:p14="http://schemas.microsoft.com/office/powerpoint/2010/main" val="2333540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60</a:t>
            </a:fld>
            <a:endParaRPr lang="en-US" altLang="en-US"/>
          </a:p>
        </p:txBody>
      </p:sp>
    </p:spTree>
    <p:extLst>
      <p:ext uri="{BB962C8B-B14F-4D97-AF65-F5344CB8AC3E}">
        <p14:creationId xmlns:p14="http://schemas.microsoft.com/office/powerpoint/2010/main" val="4645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01D162-646F-4385-B408-D481F5CD9460}"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kern="1200" dirty="0" smtClean="0">
                <a:solidFill>
                  <a:schemeClr val="tx1"/>
                </a:solidFill>
                <a:effectLst/>
                <a:latin typeface="+mn-lt"/>
                <a:ea typeface="+mn-ea"/>
                <a:cs typeface="+mn-cs"/>
              </a:rPr>
              <a:t>COLLECTIVE WILL </a:t>
            </a:r>
            <a:r>
              <a:rPr lang="en-US" sz="1400" kern="1200" dirty="0" smtClean="0">
                <a:solidFill>
                  <a:schemeClr val="tx1"/>
                </a:solidFill>
                <a:effectLst/>
                <a:latin typeface="+mn-lt"/>
                <a:ea typeface="+mn-ea"/>
                <a:cs typeface="+mn-cs"/>
              </a:rPr>
              <a:t>One point of clarification here: the concept of “collective will” is a very tricky one. We know what an </a:t>
            </a:r>
            <a:r>
              <a:rPr lang="en-US" sz="1400" i="1" kern="1200" dirty="0" smtClean="0">
                <a:solidFill>
                  <a:schemeClr val="tx1"/>
                </a:solidFill>
                <a:effectLst/>
                <a:latin typeface="+mn-lt"/>
                <a:ea typeface="+mn-ea"/>
                <a:cs typeface="+mn-cs"/>
              </a:rPr>
              <a:t>individual</a:t>
            </a:r>
            <a:r>
              <a:rPr lang="en-US" sz="1400" kern="1200" dirty="0" smtClean="0">
                <a:solidFill>
                  <a:schemeClr val="tx1"/>
                </a:solidFill>
                <a:effectLst/>
                <a:latin typeface="+mn-lt"/>
                <a:ea typeface="+mn-ea"/>
                <a:cs typeface="+mn-cs"/>
              </a:rPr>
              <a:t> will is, but what exactly is a “collective will”?  A very strong notion is that the collective will is expressed in a social consensus – a very broad agreement on some course of action. But usually there are strong disagreements within any large collectivity, so something short of consensus is required.  The best we can do in general is wide public discussion and deliberation seeking a broad consensus that settles on some form of majority rule.</a:t>
            </a:r>
          </a:p>
          <a:p>
            <a:pPr eaLnBrk="1" hangingPunct="1">
              <a:spcBef>
                <a:spcPct val="0"/>
              </a:spcBef>
            </a:pP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E409904-84A3-4207-A600-862852669CB0}"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Once upon a time only property owners could vote</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Only men</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Only whites</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Only adults over</a:t>
            </a:r>
            <a:r>
              <a:rPr lang="en-US" sz="1400" kern="1200" baseline="0" dirty="0" smtClean="0">
                <a:solidFill>
                  <a:schemeClr val="tx1"/>
                </a:solidFill>
                <a:effectLst/>
                <a:latin typeface="+mn-lt"/>
                <a:ea typeface="+mn-ea"/>
                <a:cs typeface="+mn-cs"/>
              </a:rPr>
              <a:t> 21</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15</a:t>
            </a:fld>
            <a:endParaRPr lang="en-US" altLang="en-US"/>
          </a:p>
        </p:txBody>
      </p:sp>
    </p:spTree>
    <p:extLst>
      <p:ext uri="{BB962C8B-B14F-4D97-AF65-F5344CB8AC3E}">
        <p14:creationId xmlns:p14="http://schemas.microsoft.com/office/powerpoint/2010/main" val="270902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plant locations </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allocation of resources across different productive domains</a:t>
            </a:r>
            <a:r>
              <a:rPr lang="en-US" sz="1400" kern="1200" baseline="0" dirty="0" smtClean="0">
                <a:solidFill>
                  <a:schemeClr val="tx1"/>
                </a:solidFill>
                <a:effectLst/>
                <a:latin typeface="+mn-lt"/>
                <a:ea typeface="+mn-ea"/>
                <a:cs typeface="+mn-cs"/>
              </a:rPr>
              <a:t> – public vs private transportation</a:t>
            </a:r>
            <a:endParaRPr lang="en-US"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choice of technologies, work organization, skill structure of jobs – automation and robots</a:t>
            </a:r>
          </a:p>
          <a:p>
            <a:pPr marL="0" lvl="0" indent="0">
              <a:buFont typeface="Arial" panose="020B0604020202020204" pitchFamily="34" charset="0"/>
              <a:buNone/>
            </a:pPr>
            <a:r>
              <a:rPr lang="en-US" sz="1400" b="1" u="sng" kern="1200" dirty="0" smtClean="0">
                <a:solidFill>
                  <a:schemeClr val="tx1"/>
                </a:solidFill>
                <a:effectLst/>
                <a:latin typeface="+mn-lt"/>
                <a:ea typeface="+mn-ea"/>
                <a:cs typeface="+mn-cs"/>
              </a:rPr>
              <a:t>Private power directly makes public decisions</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17</a:t>
            </a:fld>
            <a:endParaRPr lang="en-US" altLang="en-US"/>
          </a:p>
        </p:txBody>
      </p:sp>
    </p:spTree>
    <p:extLst>
      <p:ext uri="{BB962C8B-B14F-4D97-AF65-F5344CB8AC3E}">
        <p14:creationId xmlns:p14="http://schemas.microsoft.com/office/powerpoint/2010/main" val="193093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mn-lt"/>
                <a:ea typeface="+mn-ea"/>
                <a:cs typeface="+mn-cs"/>
              </a:rPr>
              <a:t>The ideal of democratic citizenship is that every person has basically the same political power – we are </a:t>
            </a:r>
            <a:r>
              <a:rPr lang="en-US" sz="1400" i="1" kern="1200" dirty="0" smtClean="0">
                <a:solidFill>
                  <a:schemeClr val="tx1"/>
                </a:solidFill>
                <a:effectLst/>
                <a:latin typeface="+mn-lt"/>
                <a:ea typeface="+mn-ea"/>
                <a:cs typeface="+mn-cs"/>
              </a:rPr>
              <a:t>equal</a:t>
            </a:r>
            <a:r>
              <a:rPr lang="en-US" sz="1400" kern="1200" dirty="0" smtClean="0">
                <a:solidFill>
                  <a:schemeClr val="tx1"/>
                </a:solidFill>
                <a:effectLst/>
                <a:latin typeface="+mn-lt"/>
                <a:ea typeface="+mn-ea"/>
                <a:cs typeface="+mn-cs"/>
              </a:rPr>
              <a:t> citizens. For this to be true, it should be difficult for people to convert economic power into political power, but it is not. This is what we will concentrate on in our discussion here. </a:t>
            </a:r>
          </a:p>
          <a:p>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18</a:t>
            </a:fld>
            <a:endParaRPr lang="en-US" altLang="en-US"/>
          </a:p>
        </p:txBody>
      </p:sp>
    </p:spTree>
    <p:extLst>
      <p:ext uri="{BB962C8B-B14F-4D97-AF65-F5344CB8AC3E}">
        <p14:creationId xmlns:p14="http://schemas.microsoft.com/office/powerpoint/2010/main" val="128421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What do people </a:t>
            </a:r>
            <a:r>
              <a:rPr lang="en-US" sz="1400" b="1" kern="1200" dirty="0" smtClean="0">
                <a:solidFill>
                  <a:schemeClr val="tx1"/>
                </a:solidFill>
                <a:effectLst/>
                <a:latin typeface="+mn-lt"/>
                <a:ea typeface="+mn-ea"/>
                <a:cs typeface="+mn-cs"/>
              </a:rPr>
              <a:t>want</a:t>
            </a:r>
            <a:r>
              <a:rPr lang="en-US" sz="1400" kern="1200" dirty="0" smtClean="0">
                <a:solidFill>
                  <a:schemeClr val="tx1"/>
                </a:solidFill>
                <a:effectLst/>
                <a:latin typeface="+mn-lt"/>
                <a:ea typeface="+mn-ea"/>
                <a:cs typeface="+mn-cs"/>
              </a:rPr>
              <a:t> and what kinds of </a:t>
            </a:r>
            <a:r>
              <a:rPr lang="en-US" sz="1400" b="1" kern="1200" dirty="0" smtClean="0">
                <a:solidFill>
                  <a:schemeClr val="tx1"/>
                </a:solidFill>
                <a:effectLst/>
                <a:latin typeface="+mn-lt"/>
                <a:ea typeface="+mn-ea"/>
                <a:cs typeface="+mn-cs"/>
              </a:rPr>
              <a:t>power</a:t>
            </a:r>
            <a:r>
              <a:rPr lang="en-US" sz="1400" kern="1200" dirty="0" smtClean="0">
                <a:solidFill>
                  <a:schemeClr val="tx1"/>
                </a:solidFill>
                <a:effectLst/>
                <a:latin typeface="+mn-lt"/>
                <a:ea typeface="+mn-ea"/>
                <a:cs typeface="+mn-cs"/>
              </a:rPr>
              <a:t> do they have to get it. </a:t>
            </a:r>
            <a:endParaRPr lang="en-US" sz="1400"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20</a:t>
            </a:fld>
            <a:endParaRPr lang="en-US" altLang="en-US"/>
          </a:p>
        </p:txBody>
      </p:sp>
    </p:spTree>
    <p:extLst>
      <p:ext uri="{BB962C8B-B14F-4D97-AF65-F5344CB8AC3E}">
        <p14:creationId xmlns:p14="http://schemas.microsoft.com/office/powerpoint/2010/main" val="231957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BD79AE-947F-4A61-8B57-C1AECC7F0AB9}" type="slidenum">
              <a:rPr lang="en-US" altLang="en-US" smtClean="0"/>
              <a:pPr/>
              <a:t>32</a:t>
            </a:fld>
            <a:endParaRPr lang="en-US" altLang="en-US"/>
          </a:p>
        </p:txBody>
      </p:sp>
    </p:spTree>
    <p:extLst>
      <p:ext uri="{BB962C8B-B14F-4D97-AF65-F5344CB8AC3E}">
        <p14:creationId xmlns:p14="http://schemas.microsoft.com/office/powerpoint/2010/main" val="189179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FE72A9-3926-4E71-82B5-ABB2538DD18E}" type="slidenum">
              <a:rPr lang="en-US" altLang="en-US"/>
              <a:pPr/>
              <a:t>‹#›</a:t>
            </a:fld>
            <a:endParaRPr lang="en-US" altLang="en-US"/>
          </a:p>
        </p:txBody>
      </p:sp>
    </p:spTree>
    <p:extLst>
      <p:ext uri="{BB962C8B-B14F-4D97-AF65-F5344CB8AC3E}">
        <p14:creationId xmlns:p14="http://schemas.microsoft.com/office/powerpoint/2010/main" val="305514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0513A0-D263-459D-8325-7ADB9A5F60B2}" type="slidenum">
              <a:rPr lang="en-US" altLang="en-US"/>
              <a:pPr/>
              <a:t>‹#›</a:t>
            </a:fld>
            <a:endParaRPr lang="en-US" altLang="en-US"/>
          </a:p>
        </p:txBody>
      </p:sp>
    </p:spTree>
    <p:extLst>
      <p:ext uri="{BB962C8B-B14F-4D97-AF65-F5344CB8AC3E}">
        <p14:creationId xmlns:p14="http://schemas.microsoft.com/office/powerpoint/2010/main" val="355184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E51BA8-9A28-4002-B095-344A2C9CBD70}" type="slidenum">
              <a:rPr lang="en-US" altLang="en-US"/>
              <a:pPr/>
              <a:t>‹#›</a:t>
            </a:fld>
            <a:endParaRPr lang="en-US" altLang="en-US"/>
          </a:p>
        </p:txBody>
      </p:sp>
    </p:spTree>
    <p:extLst>
      <p:ext uri="{BB962C8B-B14F-4D97-AF65-F5344CB8AC3E}">
        <p14:creationId xmlns:p14="http://schemas.microsoft.com/office/powerpoint/2010/main" val="292230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7376B8-66DC-4CAF-B1A0-70EE93568083}" type="slidenum">
              <a:rPr lang="en-US" altLang="en-US"/>
              <a:pPr/>
              <a:t>‹#›</a:t>
            </a:fld>
            <a:endParaRPr lang="en-US" altLang="en-US"/>
          </a:p>
        </p:txBody>
      </p:sp>
    </p:spTree>
    <p:extLst>
      <p:ext uri="{BB962C8B-B14F-4D97-AF65-F5344CB8AC3E}">
        <p14:creationId xmlns:p14="http://schemas.microsoft.com/office/powerpoint/2010/main" val="300913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CA113A-7DE0-4BCA-8B94-A76A606DD1B8}" type="slidenum">
              <a:rPr lang="en-US" altLang="en-US"/>
              <a:pPr/>
              <a:t>‹#›</a:t>
            </a:fld>
            <a:endParaRPr lang="en-US" altLang="en-US"/>
          </a:p>
        </p:txBody>
      </p:sp>
    </p:spTree>
    <p:extLst>
      <p:ext uri="{BB962C8B-B14F-4D97-AF65-F5344CB8AC3E}">
        <p14:creationId xmlns:p14="http://schemas.microsoft.com/office/powerpoint/2010/main" val="336546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61AC92B-EF7E-4B22-93AF-AE3FF5D3AD4B}" type="slidenum">
              <a:rPr lang="en-US" altLang="en-US"/>
              <a:pPr/>
              <a:t>‹#›</a:t>
            </a:fld>
            <a:endParaRPr lang="en-US" altLang="en-US"/>
          </a:p>
        </p:txBody>
      </p:sp>
    </p:spTree>
    <p:extLst>
      <p:ext uri="{BB962C8B-B14F-4D97-AF65-F5344CB8AC3E}">
        <p14:creationId xmlns:p14="http://schemas.microsoft.com/office/powerpoint/2010/main" val="178107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190B1E-0AC2-4F3D-BB45-3F5F4D9BA46E}" type="slidenum">
              <a:rPr lang="en-US" altLang="en-US"/>
              <a:pPr/>
              <a:t>‹#›</a:t>
            </a:fld>
            <a:endParaRPr lang="en-US" altLang="en-US"/>
          </a:p>
        </p:txBody>
      </p:sp>
    </p:spTree>
    <p:extLst>
      <p:ext uri="{BB962C8B-B14F-4D97-AF65-F5344CB8AC3E}">
        <p14:creationId xmlns:p14="http://schemas.microsoft.com/office/powerpoint/2010/main" val="85937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95936FB-FBB5-4389-BEC8-3463FAF23A77}" type="slidenum">
              <a:rPr lang="en-US" altLang="en-US"/>
              <a:pPr/>
              <a:t>‹#›</a:t>
            </a:fld>
            <a:endParaRPr lang="en-US" altLang="en-US"/>
          </a:p>
        </p:txBody>
      </p:sp>
    </p:spTree>
    <p:extLst>
      <p:ext uri="{BB962C8B-B14F-4D97-AF65-F5344CB8AC3E}">
        <p14:creationId xmlns:p14="http://schemas.microsoft.com/office/powerpoint/2010/main" val="284058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4ECD021-5A34-45B3-8E94-C35569E735BC}" type="slidenum">
              <a:rPr lang="en-US" altLang="en-US"/>
              <a:pPr/>
              <a:t>‹#›</a:t>
            </a:fld>
            <a:endParaRPr lang="en-US" altLang="en-US"/>
          </a:p>
        </p:txBody>
      </p:sp>
    </p:spTree>
    <p:extLst>
      <p:ext uri="{BB962C8B-B14F-4D97-AF65-F5344CB8AC3E}">
        <p14:creationId xmlns:p14="http://schemas.microsoft.com/office/powerpoint/2010/main" val="132997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7C3849-23A0-415C-89D2-F6C69EC0D670}" type="slidenum">
              <a:rPr lang="en-US" altLang="en-US"/>
              <a:pPr/>
              <a:t>‹#›</a:t>
            </a:fld>
            <a:endParaRPr lang="en-US" altLang="en-US"/>
          </a:p>
        </p:txBody>
      </p:sp>
    </p:spTree>
    <p:extLst>
      <p:ext uri="{BB962C8B-B14F-4D97-AF65-F5344CB8AC3E}">
        <p14:creationId xmlns:p14="http://schemas.microsoft.com/office/powerpoint/2010/main" val="104624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1684B0-1026-4354-8E37-3C696F601F70}" type="slidenum">
              <a:rPr lang="en-US" altLang="en-US"/>
              <a:pPr/>
              <a:t>‹#›</a:t>
            </a:fld>
            <a:endParaRPr lang="en-US" altLang="en-US"/>
          </a:p>
        </p:txBody>
      </p:sp>
    </p:spTree>
    <p:extLst>
      <p:ext uri="{BB962C8B-B14F-4D97-AF65-F5344CB8AC3E}">
        <p14:creationId xmlns:p14="http://schemas.microsoft.com/office/powerpoint/2010/main" val="57248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A61BADB-4173-4ECD-A1B6-2FF6AD08F9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oLmMSIjRDpA"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90600" y="838200"/>
            <a:ext cx="7315200" cy="4572000"/>
          </a:xfrm>
          <a:prstGeom prst="rect">
            <a:avLst/>
          </a:prstGeom>
          <a:noFill/>
          <a:ln w="190500">
            <a:solidFill>
              <a:schemeClr val="hlink"/>
            </a:solidFill>
            <a:miter lim="800000"/>
            <a:headEnd/>
            <a:tailEnd/>
          </a:ln>
          <a:effectLst/>
          <a:scene3d>
            <a:camera prst="orthographicFront"/>
            <a:lightRig rig="threePt" dir="t"/>
          </a:scene3d>
          <a:sp3d>
            <a:bevelT w="203200"/>
          </a:sp3d>
        </p:spPr>
        <p:txBody>
          <a:bodyPr>
            <a:spAutoFit/>
          </a:bodyPr>
          <a:lstStyle/>
          <a:p>
            <a:pPr algn="ctr">
              <a:spcBef>
                <a:spcPct val="50000"/>
              </a:spcBef>
              <a:defRPr/>
            </a:pPr>
            <a:endParaRPr lang="en-US" sz="1200" dirty="0">
              <a:solidFill>
                <a:schemeClr val="bg1"/>
              </a:solidFill>
              <a:effectLst>
                <a:outerShdw blurRad="38100" dist="38100" dir="2700000" algn="tl">
                  <a:srgbClr val="808080"/>
                </a:outerShdw>
              </a:effectLst>
              <a:latin typeface="Times New Roman" pitchFamily="18" charset="0"/>
            </a:endParaRPr>
          </a:p>
          <a:p>
            <a:pPr algn="ctr">
              <a:defRPr/>
            </a:pPr>
            <a:r>
              <a:rPr lang="en-US" dirty="0">
                <a:solidFill>
                  <a:schemeClr val="bg1"/>
                </a:solidFill>
                <a:effectLst>
                  <a:outerShdw blurRad="38100" dist="38100" dir="2700000" algn="tl">
                    <a:srgbClr val="808080"/>
                  </a:outerShdw>
                </a:effectLst>
                <a:latin typeface="Times New Roman" pitchFamily="18" charset="0"/>
              </a:rPr>
              <a:t>Sociology 125</a:t>
            </a:r>
          </a:p>
          <a:p>
            <a:pPr algn="ctr">
              <a:defRPr/>
            </a:pPr>
            <a:r>
              <a:rPr lang="en-US" dirty="0">
                <a:solidFill>
                  <a:schemeClr val="bg1"/>
                </a:solidFill>
                <a:effectLst>
                  <a:outerShdw blurRad="38100" dist="38100" dir="2700000" algn="tl">
                    <a:srgbClr val="808080"/>
                  </a:outerShdw>
                </a:effectLst>
                <a:latin typeface="Times New Roman" pitchFamily="18" charset="0"/>
              </a:rPr>
              <a:t>Lecture </a:t>
            </a:r>
            <a:r>
              <a:rPr lang="en-US" dirty="0" smtClean="0">
                <a:solidFill>
                  <a:schemeClr val="bg1"/>
                </a:solidFill>
                <a:effectLst>
                  <a:outerShdw blurRad="38100" dist="38100" dir="2700000" algn="tl">
                    <a:srgbClr val="808080"/>
                  </a:outerShdw>
                </a:effectLst>
                <a:latin typeface="Times New Roman" pitchFamily="18" charset="0"/>
              </a:rPr>
              <a:t>20 &amp; 21</a:t>
            </a:r>
            <a:endParaRPr lang="en-US" dirty="0">
              <a:solidFill>
                <a:schemeClr val="bg1"/>
              </a:solidFill>
              <a:effectLst>
                <a:outerShdw blurRad="38100" dist="38100" dir="2700000" algn="tl">
                  <a:srgbClr val="808080"/>
                </a:outerShdw>
              </a:effectLst>
              <a:latin typeface="Times New Roman" pitchFamily="18" charset="0"/>
            </a:endParaRPr>
          </a:p>
          <a:p>
            <a:pPr algn="ctr">
              <a:spcBef>
                <a:spcPct val="50000"/>
              </a:spcBef>
              <a:defRPr/>
            </a:pPr>
            <a:endParaRPr lang="en-US" sz="2000" dirty="0">
              <a:solidFill>
                <a:schemeClr val="bg1"/>
              </a:solidFill>
              <a:effectLst>
                <a:outerShdw blurRad="38100" dist="38100" dir="2700000" algn="tl">
                  <a:srgbClr val="808080"/>
                </a:outerShdw>
              </a:effectLst>
              <a:latin typeface="Times New Roman" pitchFamily="18" charset="0"/>
            </a:endParaRPr>
          </a:p>
          <a:p>
            <a:pPr algn="ctr">
              <a:defRPr/>
            </a:pPr>
            <a:r>
              <a:rPr lang="en-US" sz="5400" dirty="0">
                <a:solidFill>
                  <a:schemeClr val="bg1"/>
                </a:solidFill>
                <a:effectLst>
                  <a:outerShdw blurRad="38100" dist="38100" dir="2700000" algn="tl">
                    <a:srgbClr val="808080"/>
                  </a:outerShdw>
                </a:effectLst>
                <a:latin typeface="Times New Roman" pitchFamily="18" charset="0"/>
              </a:rPr>
              <a:t>DEMOCRACY: </a:t>
            </a:r>
          </a:p>
          <a:p>
            <a:pPr algn="ctr">
              <a:spcAft>
                <a:spcPct val="50000"/>
              </a:spcAft>
              <a:defRPr/>
            </a:pPr>
            <a:r>
              <a:rPr lang="en-US" sz="5400" dirty="0">
                <a:solidFill>
                  <a:schemeClr val="bg1"/>
                </a:solidFill>
                <a:effectLst>
                  <a:outerShdw blurRad="38100" dist="38100" dir="2700000" algn="tl">
                    <a:srgbClr val="808080"/>
                  </a:outerShdw>
                </a:effectLst>
                <a:latin typeface="Times New Roman" pitchFamily="18" charset="0"/>
              </a:rPr>
              <a:t>HOW IT WORKS</a:t>
            </a:r>
          </a:p>
          <a:p>
            <a:pPr algn="ctr">
              <a:spcAft>
                <a:spcPct val="50000"/>
              </a:spcAft>
              <a:defRPr/>
            </a:pPr>
            <a:r>
              <a:rPr lang="en-US" dirty="0" smtClean="0">
                <a:solidFill>
                  <a:schemeClr val="bg1"/>
                </a:solidFill>
                <a:effectLst>
                  <a:outerShdw blurRad="38100" dist="38100" dir="2700000" algn="tl">
                    <a:srgbClr val="808080"/>
                  </a:outerShdw>
                </a:effectLst>
                <a:latin typeface="Times New Roman" pitchFamily="18" charset="0"/>
              </a:rPr>
              <a:t>April 6, 2017</a:t>
            </a:r>
            <a:endParaRPr lang="en-US" dirty="0">
              <a:solidFill>
                <a:schemeClr val="bg1"/>
              </a:solidFill>
              <a:effectLst>
                <a:outerShdw blurRad="38100" dist="38100" dir="2700000" algn="tl">
                  <a:srgbClr val="808080"/>
                </a:outerShdw>
              </a:effectLst>
              <a:latin typeface="Times New Roman" pitchFamily="18" charset="0"/>
            </a:endParaRPr>
          </a:p>
          <a:p>
            <a:pPr algn="ctr">
              <a:spcAft>
                <a:spcPct val="50000"/>
              </a:spcAft>
              <a:defRPr/>
            </a:pPr>
            <a:endParaRPr lang="en-US" sz="1400" dirty="0">
              <a:solidFill>
                <a:schemeClr val="bg1"/>
              </a:solidFill>
              <a:effectLst>
                <a:outerShdw blurRad="38100" dist="38100" dir="2700000" algn="tl">
                  <a:srgbClr val="80808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609600"/>
            <a:ext cx="8534400" cy="5786438"/>
          </a:xfrm>
          <a:prstGeom prst="rect">
            <a:avLst/>
          </a:prstGeom>
          <a:noFill/>
          <a:ln w="76200">
            <a:solidFill>
              <a:schemeClr val="hlink"/>
            </a:solidFill>
            <a:miter lim="800000"/>
            <a:headEnd/>
            <a:tailEnd/>
          </a:ln>
          <a:effectLst/>
        </p:spPr>
        <p:txBody>
          <a:bodyPr lIns="182880" tIns="182880" rIns="182880" bIns="182880">
            <a:spAutoFit/>
          </a:bodyPr>
          <a:lstStyle/>
          <a:p>
            <a:pPr algn="ctr">
              <a:spcBef>
                <a:spcPct val="50000"/>
              </a:spcBef>
              <a:defRPr/>
            </a:pPr>
            <a:r>
              <a:rPr lang="en-US" sz="3000" b="1" dirty="0">
                <a:solidFill>
                  <a:schemeClr val="bg1"/>
                </a:solidFill>
                <a:latin typeface="Times New Roman" pitchFamily="18" charset="0"/>
              </a:rPr>
              <a:t>Two expressions of the value of self-determination</a:t>
            </a:r>
          </a:p>
          <a:p>
            <a:pPr marL="404813">
              <a:spcBef>
                <a:spcPts val="0"/>
              </a:spcBef>
              <a:defRPr/>
            </a:pPr>
            <a:endParaRPr lang="en-US" sz="2400" b="1" dirty="0">
              <a:solidFill>
                <a:schemeClr val="bg1"/>
              </a:solidFill>
              <a:latin typeface="Times New Roman" pitchFamily="18" charset="0"/>
            </a:endParaRPr>
          </a:p>
          <a:p>
            <a:pPr marL="404813">
              <a:spcBef>
                <a:spcPts val="0"/>
              </a:spcBef>
              <a:spcAft>
                <a:spcPts val="1200"/>
              </a:spcAft>
              <a:buFontTx/>
              <a:buAutoNum type="arabicParenR"/>
              <a:defRPr/>
            </a:pPr>
            <a:r>
              <a:rPr lang="en-US" sz="2400" b="1" dirty="0">
                <a:solidFill>
                  <a:schemeClr val="bg1"/>
                </a:solidFill>
                <a:latin typeface="Times New Roman" pitchFamily="18" charset="0"/>
              </a:rPr>
              <a:t> </a:t>
            </a:r>
            <a:r>
              <a:rPr lang="en-US" sz="2400" b="1" u="sng" dirty="0">
                <a:solidFill>
                  <a:schemeClr val="bg1"/>
                </a:solidFill>
                <a:latin typeface="Times New Roman" pitchFamily="18" charset="0"/>
              </a:rPr>
              <a:t>Individual freedom</a:t>
            </a:r>
            <a:r>
              <a:rPr lang="en-US" sz="2400" dirty="0">
                <a:solidFill>
                  <a:schemeClr val="bg1"/>
                </a:solidFill>
                <a:latin typeface="Times New Roman" pitchFamily="18" charset="0"/>
              </a:rPr>
              <a:t>: the capacity to make choices over one’s own life as a separate person.</a:t>
            </a:r>
          </a:p>
          <a:p>
            <a:pPr marL="404813">
              <a:spcBef>
                <a:spcPts val="0"/>
              </a:spcBef>
              <a:buFontTx/>
              <a:buAutoNum type="arabicParenR"/>
              <a:defRPr/>
            </a:pPr>
            <a:r>
              <a:rPr lang="en-US" sz="2400" b="1" dirty="0">
                <a:solidFill>
                  <a:schemeClr val="bg1"/>
                </a:solidFill>
                <a:latin typeface="Times New Roman" pitchFamily="18" charset="0"/>
              </a:rPr>
              <a:t> </a:t>
            </a:r>
            <a:r>
              <a:rPr lang="en-US" sz="2400" b="1" u="sng" dirty="0">
                <a:solidFill>
                  <a:schemeClr val="bg1"/>
                </a:solidFill>
                <a:latin typeface="Times New Roman" pitchFamily="18" charset="0"/>
              </a:rPr>
              <a:t>Democracy</a:t>
            </a:r>
            <a:r>
              <a:rPr lang="en-US" sz="2400" b="1" dirty="0">
                <a:solidFill>
                  <a:schemeClr val="bg1"/>
                </a:solidFill>
                <a:latin typeface="Times New Roman" pitchFamily="18" charset="0"/>
              </a:rPr>
              <a:t>: </a:t>
            </a:r>
            <a:r>
              <a:rPr lang="en-US" sz="2400" dirty="0">
                <a:solidFill>
                  <a:schemeClr val="bg1"/>
                </a:solidFill>
                <a:latin typeface="Times New Roman" pitchFamily="18" charset="0"/>
              </a:rPr>
              <a:t>the capacity to participate in the effective control over collective choices that affect one’s life as a member of a wider society.</a:t>
            </a:r>
          </a:p>
          <a:p>
            <a:pPr marL="114300">
              <a:spcBef>
                <a:spcPts val="0"/>
              </a:spcBef>
              <a:defRPr/>
            </a:pPr>
            <a:endParaRPr lang="en-US" sz="2400" dirty="0">
              <a:solidFill>
                <a:schemeClr val="bg1"/>
              </a:solidFill>
              <a:latin typeface="Times New Roman" pitchFamily="18" charset="0"/>
            </a:endParaRPr>
          </a:p>
          <a:p>
            <a:pPr marL="114300">
              <a:spcBef>
                <a:spcPts val="0"/>
              </a:spcBef>
              <a:defRPr/>
            </a:pPr>
            <a:r>
              <a:rPr lang="en-US" sz="2400" dirty="0">
                <a:solidFill>
                  <a:schemeClr val="bg1"/>
                </a:solidFill>
                <a:latin typeface="Times New Roman" pitchFamily="18" charset="0"/>
              </a:rPr>
              <a:t>Note: Freedom &amp; Democracy </a:t>
            </a:r>
            <a:r>
              <a:rPr lang="en-US" sz="2400" i="1" dirty="0">
                <a:solidFill>
                  <a:schemeClr val="bg1"/>
                </a:solidFill>
                <a:latin typeface="Times New Roman" pitchFamily="18" charset="0"/>
              </a:rPr>
              <a:t>share a common underlying value</a:t>
            </a:r>
          </a:p>
          <a:p>
            <a:pPr marL="114300">
              <a:spcBef>
                <a:spcPts val="0"/>
              </a:spcBef>
              <a:defRPr/>
            </a:pPr>
            <a:endParaRPr lang="en-US" sz="2400" dirty="0">
              <a:solidFill>
                <a:schemeClr val="bg1"/>
              </a:solidFill>
              <a:latin typeface="Times New Roman" pitchFamily="18" charset="0"/>
            </a:endParaRPr>
          </a:p>
          <a:p>
            <a:pPr marL="61913">
              <a:spcBef>
                <a:spcPts val="0"/>
              </a:spcBef>
              <a:defRPr/>
            </a:pPr>
            <a:r>
              <a:rPr lang="en-US" sz="2400" b="1" dirty="0">
                <a:solidFill>
                  <a:schemeClr val="bg1"/>
                </a:solidFill>
                <a:latin typeface="Times New Roman" pitchFamily="18" charset="0"/>
              </a:rPr>
              <a:t>Central problem</a:t>
            </a:r>
            <a:r>
              <a:rPr lang="en-US" sz="2400" dirty="0">
                <a:solidFill>
                  <a:schemeClr val="bg1"/>
                </a:solidFill>
                <a:latin typeface="Times New Roman" pitchFamily="18" charset="0"/>
              </a:rPr>
              <a:t>: because of pervasive interdependency, how to draw a line between decisions left to the individual and decisions made collectively? This is the boundary between “private” and “public”. There is no “natural” solution to this.</a:t>
            </a:r>
            <a:endParaRPr lang="en-US" sz="1400" dirty="0">
              <a:solidFill>
                <a:schemeClr val="bg1"/>
              </a:solidFill>
              <a:effectLst>
                <a:outerShdw blurRad="38100" dist="38100" dir="2700000" algn="tl">
                  <a:srgbClr val="808080"/>
                </a:outerShdw>
              </a:effectLst>
              <a:latin typeface="Times New Roman" pitchFamily="18" charset="0"/>
            </a:endParaRPr>
          </a:p>
        </p:txBody>
      </p:sp>
      <p:sp>
        <p:nvSpPr>
          <p:cNvPr id="12291"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04800" y="762000"/>
            <a:ext cx="8458200" cy="5248275"/>
          </a:xfrm>
          <a:prstGeom prst="rect">
            <a:avLst/>
          </a:prstGeom>
          <a:noFill/>
          <a:ln w="76200">
            <a:solidFill>
              <a:schemeClr val="hlink"/>
            </a:solidFill>
            <a:miter lim="800000"/>
            <a:headEnd/>
            <a:tailEnd/>
          </a:ln>
          <a:effectLst/>
        </p:spPr>
        <p:txBody>
          <a:bodyPr lIns="182880" tIns="182880" rIns="274320" bIns="274320">
            <a:spAutoFit/>
          </a:bodyPr>
          <a:lstStyle/>
          <a:p>
            <a:pPr marL="514350" indent="-514350" algn="ctr">
              <a:spcBef>
                <a:spcPct val="50000"/>
              </a:spcBef>
              <a:defRPr/>
            </a:pPr>
            <a:r>
              <a:rPr lang="en-US" sz="3200" b="1" dirty="0">
                <a:solidFill>
                  <a:schemeClr val="bg1"/>
                </a:solidFill>
                <a:effectLst>
                  <a:outerShdw blurRad="38100" dist="38100" dir="2700000" algn="tl">
                    <a:srgbClr val="808080"/>
                  </a:outerShdw>
                </a:effectLst>
                <a:latin typeface="Times New Roman" pitchFamily="18" charset="0"/>
              </a:rPr>
              <a:t>Definition of Democracy</a:t>
            </a:r>
          </a:p>
          <a:p>
            <a:pPr marL="514350" lvl="2" indent="4763">
              <a:spcBef>
                <a:spcPct val="50000"/>
              </a:spcBef>
              <a:defRPr/>
            </a:pPr>
            <a:r>
              <a:rPr lang="en-US" i="1" dirty="0">
                <a:solidFill>
                  <a:schemeClr val="bg1"/>
                </a:solidFill>
                <a:latin typeface="Times New Roman" pitchFamily="18" charset="0"/>
              </a:rPr>
              <a:t>In a democracy, all decisions which affect our common fate and common interests should reflect the collective will of equal citizens rather than of powerful elites</a:t>
            </a:r>
            <a:r>
              <a:rPr lang="en-US" dirty="0">
                <a:solidFill>
                  <a:schemeClr val="bg1"/>
                </a:solidFill>
                <a:latin typeface="Times New Roman" pitchFamily="18" charset="0"/>
              </a:rPr>
              <a:t>.</a:t>
            </a:r>
          </a:p>
          <a:p>
            <a:pPr marL="1485900" lvl="2" indent="-571500">
              <a:spcBef>
                <a:spcPct val="50000"/>
              </a:spcBef>
              <a:defRPr/>
            </a:pPr>
            <a:r>
              <a:rPr lang="en-US" sz="2400" dirty="0">
                <a:latin typeface="Times New Roman" pitchFamily="18" charset="0"/>
              </a:rPr>
              <a:t>Key elements:</a:t>
            </a:r>
          </a:p>
          <a:p>
            <a:pPr marL="1485900" lvl="2">
              <a:spcBef>
                <a:spcPct val="50000"/>
              </a:spcBef>
              <a:buFontTx/>
              <a:buAutoNum type="arabicPeriod"/>
              <a:defRPr/>
            </a:pPr>
            <a:r>
              <a:rPr lang="en-US" sz="2400" dirty="0">
                <a:latin typeface="Times New Roman" pitchFamily="18" charset="0"/>
              </a:rPr>
              <a:t>Decisions that affect lives </a:t>
            </a:r>
            <a:r>
              <a:rPr lang="en-US" sz="2400" i="1" dirty="0">
                <a:latin typeface="Times New Roman" pitchFamily="18" charset="0"/>
              </a:rPr>
              <a:t>as members of a community</a:t>
            </a:r>
            <a:r>
              <a:rPr lang="en-US" sz="2400" dirty="0">
                <a:latin typeface="Times New Roman" pitchFamily="18" charset="0"/>
              </a:rPr>
              <a:t>…</a:t>
            </a:r>
          </a:p>
          <a:p>
            <a:pPr marL="1485900" lvl="2">
              <a:spcBef>
                <a:spcPct val="50000"/>
              </a:spcBef>
              <a:buFontTx/>
              <a:buAutoNum type="arabicPeriod"/>
              <a:defRPr/>
            </a:pPr>
            <a:r>
              <a:rPr lang="en-US" sz="2400" dirty="0">
                <a:latin typeface="Times New Roman" pitchFamily="18" charset="0"/>
              </a:rPr>
              <a:t>..reflect </a:t>
            </a:r>
            <a:r>
              <a:rPr lang="en-US" sz="2400" i="1" dirty="0">
                <a:latin typeface="Times New Roman" pitchFamily="18" charset="0"/>
              </a:rPr>
              <a:t>collective will </a:t>
            </a:r>
            <a:r>
              <a:rPr lang="en-US" sz="2400" dirty="0">
                <a:latin typeface="Times New Roman" pitchFamily="18" charset="0"/>
              </a:rPr>
              <a:t>of equal citizens</a:t>
            </a:r>
          </a:p>
          <a:p>
            <a:pPr marL="342900" indent="-342900">
              <a:spcBef>
                <a:spcPct val="50000"/>
              </a:spcBef>
              <a:buFontTx/>
              <a:buAutoNum type="arabicPeriod"/>
              <a:defRPr/>
            </a:pPr>
            <a:endParaRPr lang="en-US" sz="1400" dirty="0">
              <a:solidFill>
                <a:schemeClr val="bg1"/>
              </a:solidFill>
              <a:effectLst>
                <a:outerShdw blurRad="38100" dist="38100" dir="2700000" algn="tl">
                  <a:srgbClr val="808080"/>
                </a:outerShdw>
              </a:effectLst>
              <a:latin typeface="Times New Roman" pitchFamily="18" charset="0"/>
            </a:endParaRPr>
          </a:p>
        </p:txBody>
      </p:sp>
      <p:sp>
        <p:nvSpPr>
          <p:cNvPr id="13315" name="Text Box 5"/>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04800" y="762000"/>
            <a:ext cx="8458200" cy="5248275"/>
          </a:xfrm>
          <a:prstGeom prst="rect">
            <a:avLst/>
          </a:prstGeom>
          <a:noFill/>
          <a:ln w="76200">
            <a:solidFill>
              <a:schemeClr val="hlink"/>
            </a:solidFill>
            <a:miter lim="800000"/>
            <a:headEnd/>
            <a:tailEnd/>
          </a:ln>
          <a:effectLst/>
        </p:spPr>
        <p:txBody>
          <a:bodyPr lIns="182880" tIns="182880" rIns="274320" bIns="274320">
            <a:spAutoFit/>
          </a:bodyPr>
          <a:lstStyle/>
          <a:p>
            <a:pPr marL="514350" indent="-514350" algn="ctr">
              <a:spcBef>
                <a:spcPct val="50000"/>
              </a:spcBef>
              <a:defRPr/>
            </a:pPr>
            <a:r>
              <a:rPr lang="en-US" sz="3200" b="1" dirty="0">
                <a:solidFill>
                  <a:schemeClr val="bg1"/>
                </a:solidFill>
                <a:effectLst>
                  <a:outerShdw blurRad="38100" dist="38100" dir="2700000" algn="tl">
                    <a:srgbClr val="808080"/>
                  </a:outerShdw>
                </a:effectLst>
                <a:latin typeface="Times New Roman" pitchFamily="18" charset="0"/>
              </a:rPr>
              <a:t>Definition of Democracy</a:t>
            </a:r>
          </a:p>
          <a:p>
            <a:pPr marL="514350" lvl="2" indent="4763">
              <a:spcBef>
                <a:spcPct val="50000"/>
              </a:spcBef>
              <a:defRPr/>
            </a:pPr>
            <a:r>
              <a:rPr lang="en-US" i="1" dirty="0">
                <a:solidFill>
                  <a:schemeClr val="bg1"/>
                </a:solidFill>
                <a:latin typeface="Times New Roman" pitchFamily="18" charset="0"/>
              </a:rPr>
              <a:t>In a democracy, all decisions which affect our common fate and common interests should reflect the collective will of equal citizens rather than of powerful elites</a:t>
            </a:r>
            <a:r>
              <a:rPr lang="en-US" dirty="0">
                <a:solidFill>
                  <a:schemeClr val="bg1"/>
                </a:solidFill>
                <a:latin typeface="Times New Roman" pitchFamily="18" charset="0"/>
              </a:rPr>
              <a:t>.</a:t>
            </a:r>
          </a:p>
          <a:p>
            <a:pPr marL="1485900" lvl="2" indent="-571500">
              <a:spcBef>
                <a:spcPct val="50000"/>
              </a:spcBef>
              <a:defRPr/>
            </a:pPr>
            <a:r>
              <a:rPr lang="en-US" sz="2400" dirty="0">
                <a:solidFill>
                  <a:schemeClr val="bg1"/>
                </a:solidFill>
                <a:effectLst>
                  <a:outerShdw blurRad="38100" dist="38100" dir="2700000" algn="tl">
                    <a:srgbClr val="808080"/>
                  </a:outerShdw>
                </a:effectLst>
                <a:latin typeface="Times New Roman" pitchFamily="18" charset="0"/>
              </a:rPr>
              <a:t>Key elements:</a:t>
            </a:r>
          </a:p>
          <a:p>
            <a:pPr marL="1485900" lvl="2">
              <a:spcBef>
                <a:spcPct val="50000"/>
              </a:spcBef>
              <a:buFontTx/>
              <a:buAutoNum type="arabicPeriod"/>
              <a:defRPr/>
            </a:pPr>
            <a:r>
              <a:rPr lang="en-US" sz="2400" dirty="0">
                <a:solidFill>
                  <a:srgbClr val="FFFF00"/>
                </a:solidFill>
                <a:latin typeface="Times New Roman" pitchFamily="18" charset="0"/>
              </a:rPr>
              <a:t>Decisions that affect our </a:t>
            </a:r>
            <a:r>
              <a:rPr lang="en-US" sz="2400" i="1" dirty="0">
                <a:solidFill>
                  <a:srgbClr val="FFFF00"/>
                </a:solidFill>
                <a:latin typeface="Times New Roman" pitchFamily="18" charset="0"/>
              </a:rPr>
              <a:t>common fate and common interests</a:t>
            </a:r>
            <a:r>
              <a:rPr lang="en-US" sz="2400" dirty="0">
                <a:solidFill>
                  <a:srgbClr val="FFFF00"/>
                </a:solidFill>
                <a:latin typeface="Times New Roman" pitchFamily="18" charset="0"/>
              </a:rPr>
              <a:t>…</a:t>
            </a:r>
          </a:p>
          <a:p>
            <a:pPr marL="1485900" lvl="2">
              <a:spcBef>
                <a:spcPct val="50000"/>
              </a:spcBef>
              <a:buFontTx/>
              <a:buAutoNum type="arabicPeriod"/>
              <a:defRPr/>
            </a:pPr>
            <a:r>
              <a:rPr lang="en-US" sz="2400" dirty="0">
                <a:latin typeface="Times New Roman" pitchFamily="18" charset="0"/>
              </a:rPr>
              <a:t>..reflect </a:t>
            </a:r>
            <a:r>
              <a:rPr lang="en-US" sz="2400" i="1" dirty="0">
                <a:latin typeface="Times New Roman" pitchFamily="18" charset="0"/>
              </a:rPr>
              <a:t>collective will </a:t>
            </a:r>
            <a:r>
              <a:rPr lang="en-US" sz="2400" dirty="0">
                <a:latin typeface="Times New Roman" pitchFamily="18" charset="0"/>
              </a:rPr>
              <a:t>of equal citizens</a:t>
            </a:r>
          </a:p>
          <a:p>
            <a:pPr marL="342900" indent="-342900">
              <a:spcBef>
                <a:spcPct val="50000"/>
              </a:spcBef>
              <a:buFontTx/>
              <a:buAutoNum type="arabicPeriod"/>
              <a:defRPr/>
            </a:pPr>
            <a:endParaRPr lang="en-US" sz="1400" dirty="0">
              <a:solidFill>
                <a:schemeClr val="bg1"/>
              </a:solidFill>
              <a:effectLst>
                <a:outerShdw blurRad="38100" dist="38100" dir="2700000" algn="tl">
                  <a:srgbClr val="808080"/>
                </a:outerShdw>
              </a:effectLst>
              <a:latin typeface="Times New Roman" pitchFamily="18" charset="0"/>
            </a:endParaRPr>
          </a:p>
        </p:txBody>
      </p:sp>
      <p:sp>
        <p:nvSpPr>
          <p:cNvPr id="14339" name="Text Box 5"/>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04800" y="762000"/>
            <a:ext cx="8458200" cy="5248275"/>
          </a:xfrm>
          <a:prstGeom prst="rect">
            <a:avLst/>
          </a:prstGeom>
          <a:noFill/>
          <a:ln w="76200">
            <a:solidFill>
              <a:schemeClr val="hlink"/>
            </a:solidFill>
            <a:miter lim="800000"/>
            <a:headEnd/>
            <a:tailEnd/>
          </a:ln>
          <a:effectLst/>
        </p:spPr>
        <p:txBody>
          <a:bodyPr lIns="182880" tIns="182880" rIns="274320" bIns="274320">
            <a:spAutoFit/>
          </a:bodyPr>
          <a:lstStyle/>
          <a:p>
            <a:pPr marL="514350" indent="-514350" algn="ctr">
              <a:spcBef>
                <a:spcPct val="50000"/>
              </a:spcBef>
              <a:defRPr/>
            </a:pPr>
            <a:r>
              <a:rPr lang="en-US" sz="3200" b="1" dirty="0">
                <a:solidFill>
                  <a:schemeClr val="bg1"/>
                </a:solidFill>
                <a:effectLst>
                  <a:outerShdw blurRad="38100" dist="38100" dir="2700000" algn="tl">
                    <a:srgbClr val="808080"/>
                  </a:outerShdw>
                </a:effectLst>
                <a:latin typeface="Times New Roman" pitchFamily="18" charset="0"/>
              </a:rPr>
              <a:t>Definition of Democracy</a:t>
            </a:r>
          </a:p>
          <a:p>
            <a:pPr marL="514350" lvl="2" indent="4763">
              <a:spcBef>
                <a:spcPct val="50000"/>
              </a:spcBef>
              <a:defRPr/>
            </a:pPr>
            <a:r>
              <a:rPr lang="en-US" i="1" dirty="0">
                <a:solidFill>
                  <a:schemeClr val="bg1"/>
                </a:solidFill>
                <a:latin typeface="Times New Roman" pitchFamily="18" charset="0"/>
              </a:rPr>
              <a:t>In a democracy, all decisions which affect our common fate and common interests should reflect the collective will of equal citizens rather than of powerful elites</a:t>
            </a:r>
            <a:r>
              <a:rPr lang="en-US" dirty="0">
                <a:solidFill>
                  <a:schemeClr val="bg1"/>
                </a:solidFill>
                <a:latin typeface="Times New Roman" pitchFamily="18" charset="0"/>
              </a:rPr>
              <a:t>.</a:t>
            </a:r>
          </a:p>
          <a:p>
            <a:pPr marL="1485900" lvl="2" indent="-571500">
              <a:spcBef>
                <a:spcPct val="50000"/>
              </a:spcBef>
              <a:defRPr/>
            </a:pPr>
            <a:r>
              <a:rPr lang="en-US" sz="2400" dirty="0">
                <a:solidFill>
                  <a:schemeClr val="bg1"/>
                </a:solidFill>
                <a:effectLst>
                  <a:outerShdw blurRad="38100" dist="38100" dir="2700000" algn="tl">
                    <a:srgbClr val="808080"/>
                  </a:outerShdw>
                </a:effectLst>
                <a:latin typeface="Times New Roman" pitchFamily="18" charset="0"/>
              </a:rPr>
              <a:t>Key elements:</a:t>
            </a:r>
          </a:p>
          <a:p>
            <a:pPr marL="1485900" lvl="2">
              <a:spcBef>
                <a:spcPct val="50000"/>
              </a:spcBef>
              <a:buFontTx/>
              <a:buAutoNum type="arabicPeriod"/>
              <a:defRPr/>
            </a:pPr>
            <a:r>
              <a:rPr lang="en-US" sz="2400" dirty="0">
                <a:solidFill>
                  <a:schemeClr val="bg1"/>
                </a:solidFill>
                <a:latin typeface="Times New Roman" pitchFamily="18" charset="0"/>
              </a:rPr>
              <a:t>Decisions that affect our </a:t>
            </a:r>
            <a:r>
              <a:rPr lang="en-US" sz="2400" i="1" dirty="0">
                <a:solidFill>
                  <a:schemeClr val="bg1"/>
                </a:solidFill>
                <a:latin typeface="Times New Roman" pitchFamily="18" charset="0"/>
              </a:rPr>
              <a:t>common fate and common interests</a:t>
            </a:r>
            <a:r>
              <a:rPr lang="en-US" sz="2400" dirty="0">
                <a:solidFill>
                  <a:schemeClr val="bg1"/>
                </a:solidFill>
                <a:latin typeface="Times New Roman" pitchFamily="18" charset="0"/>
              </a:rPr>
              <a:t>…</a:t>
            </a:r>
          </a:p>
          <a:p>
            <a:pPr marL="1485900" lvl="2">
              <a:spcBef>
                <a:spcPct val="50000"/>
              </a:spcBef>
              <a:buFontTx/>
              <a:buAutoNum type="arabicPeriod"/>
              <a:defRPr/>
            </a:pPr>
            <a:r>
              <a:rPr lang="en-US" sz="2400" dirty="0">
                <a:solidFill>
                  <a:srgbClr val="FFFF00"/>
                </a:solidFill>
                <a:latin typeface="Times New Roman" pitchFamily="18" charset="0"/>
              </a:rPr>
              <a:t>..reflect </a:t>
            </a:r>
            <a:r>
              <a:rPr lang="en-US" sz="2400" i="1" dirty="0">
                <a:solidFill>
                  <a:srgbClr val="FFFF00"/>
                </a:solidFill>
                <a:latin typeface="Times New Roman" pitchFamily="18" charset="0"/>
              </a:rPr>
              <a:t>collective will of equal citizens</a:t>
            </a:r>
          </a:p>
          <a:p>
            <a:pPr marL="342900" indent="-342900">
              <a:spcBef>
                <a:spcPct val="50000"/>
              </a:spcBef>
              <a:buFontTx/>
              <a:buAutoNum type="arabicPeriod"/>
              <a:defRPr/>
            </a:pPr>
            <a:endParaRPr lang="en-US" sz="1400" dirty="0">
              <a:solidFill>
                <a:schemeClr val="bg1"/>
              </a:solidFill>
              <a:effectLst>
                <a:outerShdw blurRad="38100" dist="38100" dir="2700000" algn="tl">
                  <a:srgbClr val="808080"/>
                </a:outerShdw>
              </a:effectLst>
              <a:latin typeface="Times New Roman" pitchFamily="18" charset="0"/>
            </a:endParaRPr>
          </a:p>
        </p:txBody>
      </p:sp>
      <p:sp>
        <p:nvSpPr>
          <p:cNvPr id="15363" name="Text Box 5"/>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685800"/>
            <a:ext cx="8077200" cy="5140325"/>
          </a:xfrm>
          <a:prstGeom prst="rect">
            <a:avLst/>
          </a:prstGeom>
          <a:noFill/>
          <a:ln w="76200">
            <a:solidFill>
              <a:schemeClr val="hlink"/>
            </a:solidFill>
            <a:miter lim="800000"/>
            <a:headEnd/>
            <a:tailEnd/>
          </a:ln>
          <a:effectLst/>
        </p:spPr>
        <p:txBody>
          <a:bodyPr>
            <a:spAutoFit/>
          </a:bodyPr>
          <a:lstStyle/>
          <a:p>
            <a:pPr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2. Two Ways Democracy can be limited</a:t>
            </a:r>
          </a:p>
          <a:p>
            <a:pPr>
              <a:defRPr/>
            </a:pPr>
            <a:r>
              <a:rPr lang="en-US" b="1" dirty="0">
                <a:solidFill>
                  <a:schemeClr val="bg1"/>
                </a:solidFill>
                <a:latin typeface="Times New Roman" pitchFamily="18" charset="0"/>
              </a:rPr>
              <a:t>#1</a:t>
            </a:r>
            <a:r>
              <a:rPr lang="en-US" dirty="0">
                <a:solidFill>
                  <a:schemeClr val="bg1"/>
                </a:solidFill>
                <a:latin typeface="Times New Roman" pitchFamily="18" charset="0"/>
              </a:rPr>
              <a:t>  </a:t>
            </a:r>
            <a:r>
              <a:rPr lang="en-US" b="1" dirty="0">
                <a:solidFill>
                  <a:schemeClr val="bg1"/>
                </a:solidFill>
                <a:latin typeface="Times New Roman" pitchFamily="18" charset="0"/>
              </a:rPr>
              <a:t>The </a:t>
            </a:r>
            <a:r>
              <a:rPr lang="en-US" b="1" i="1" u="sng" dirty="0">
                <a:solidFill>
                  <a:schemeClr val="bg1"/>
                </a:solidFill>
                <a:latin typeface="Times New Roman" pitchFamily="18" charset="0"/>
              </a:rPr>
              <a:t>Scope</a:t>
            </a:r>
            <a:r>
              <a:rPr lang="en-US" b="1" i="1" dirty="0">
                <a:solidFill>
                  <a:schemeClr val="bg1"/>
                </a:solidFill>
                <a:latin typeface="Times New Roman" pitchFamily="18" charset="0"/>
              </a:rPr>
              <a:t> </a:t>
            </a:r>
            <a:r>
              <a:rPr lang="en-US" b="1" dirty="0">
                <a:solidFill>
                  <a:schemeClr val="bg1"/>
                </a:solidFill>
                <a:latin typeface="Times New Roman" pitchFamily="18" charset="0"/>
              </a:rPr>
              <a:t>of democracy</a:t>
            </a:r>
            <a:r>
              <a:rPr lang="en-US" dirty="0">
                <a:solidFill>
                  <a:schemeClr val="bg1"/>
                </a:solidFill>
                <a:latin typeface="Times New Roman" pitchFamily="18" charset="0"/>
              </a:rPr>
              <a:t>: </a:t>
            </a:r>
          </a:p>
          <a:p>
            <a:pPr marL="914400">
              <a:defRPr/>
            </a:pPr>
            <a:r>
              <a:rPr lang="en-US" dirty="0">
                <a:solidFill>
                  <a:schemeClr val="bg1"/>
                </a:solidFill>
                <a:latin typeface="Times New Roman" pitchFamily="18" charset="0"/>
              </a:rPr>
              <a:t>Some kinds of decisions which significantly affect our common fate and collective interests are excluded from public decision making.</a:t>
            </a:r>
          </a:p>
          <a:p>
            <a:pPr>
              <a:defRPr/>
            </a:pPr>
            <a:endParaRPr lang="en-US" dirty="0">
              <a:solidFill>
                <a:schemeClr val="bg1"/>
              </a:solidFill>
              <a:latin typeface="Times New Roman" pitchFamily="18" charset="0"/>
            </a:endParaRPr>
          </a:p>
          <a:p>
            <a:pPr>
              <a:defRPr/>
            </a:pPr>
            <a:endParaRPr lang="en-US" b="1" dirty="0">
              <a:solidFill>
                <a:schemeClr val="bg1"/>
              </a:solidFill>
              <a:latin typeface="Times New Roman" pitchFamily="18" charset="0"/>
            </a:endParaRPr>
          </a:p>
          <a:p>
            <a:pPr algn="ctr">
              <a:spcAft>
                <a:spcPct val="50000"/>
              </a:spcAft>
              <a:defRPr/>
            </a:pPr>
            <a:endParaRPr lang="en-US" b="1" dirty="0">
              <a:solidFill>
                <a:schemeClr val="bg1"/>
              </a:solidFill>
              <a:latin typeface="Times New Roman" pitchFamily="18" charset="0"/>
            </a:endParaRPr>
          </a:p>
          <a:p>
            <a:pPr algn="ctr">
              <a:spcAft>
                <a:spcPct val="50000"/>
              </a:spcAft>
              <a:defRPr/>
            </a:pPr>
            <a:endParaRPr lang="en-US" b="1" dirty="0">
              <a:solidFill>
                <a:schemeClr val="bg1"/>
              </a:solidFill>
              <a:latin typeface="Times New Roman" pitchFamily="18" charset="0"/>
            </a:endParaRPr>
          </a:p>
          <a:p>
            <a:pPr algn="ctr">
              <a:spcAft>
                <a:spcPct val="50000"/>
              </a:spcAft>
              <a:defRPr/>
            </a:pPr>
            <a:endParaRPr lang="en-US" b="1" dirty="0">
              <a:solidFill>
                <a:schemeClr val="bg1"/>
              </a:solidFill>
              <a:latin typeface="Times New Roman" pitchFamily="18" charset="0"/>
            </a:endParaRPr>
          </a:p>
        </p:txBody>
      </p:sp>
      <p:sp>
        <p:nvSpPr>
          <p:cNvPr id="16387"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685800"/>
            <a:ext cx="8077200" cy="5140325"/>
          </a:xfrm>
          <a:prstGeom prst="rect">
            <a:avLst/>
          </a:prstGeom>
          <a:noFill/>
          <a:ln w="76200">
            <a:solidFill>
              <a:schemeClr val="hlink"/>
            </a:solidFill>
            <a:miter lim="800000"/>
            <a:headEnd/>
            <a:tailEnd/>
          </a:ln>
          <a:effectLst/>
        </p:spPr>
        <p:txBody>
          <a:bodyPr>
            <a:spAutoFit/>
          </a:bodyPr>
          <a:lstStyle/>
          <a:p>
            <a:pPr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2. Two Ways Democracy can be limited</a:t>
            </a:r>
          </a:p>
          <a:p>
            <a:pPr>
              <a:defRPr/>
            </a:pPr>
            <a:r>
              <a:rPr lang="en-US" b="1" dirty="0">
                <a:solidFill>
                  <a:schemeClr val="bg1"/>
                </a:solidFill>
                <a:latin typeface="Times New Roman" pitchFamily="18" charset="0"/>
              </a:rPr>
              <a:t>#1</a:t>
            </a:r>
            <a:r>
              <a:rPr lang="en-US" dirty="0">
                <a:solidFill>
                  <a:schemeClr val="bg1"/>
                </a:solidFill>
                <a:latin typeface="Times New Roman" pitchFamily="18" charset="0"/>
              </a:rPr>
              <a:t>  </a:t>
            </a:r>
            <a:r>
              <a:rPr lang="en-US" b="1" dirty="0">
                <a:solidFill>
                  <a:schemeClr val="bg1"/>
                </a:solidFill>
                <a:latin typeface="Times New Roman" pitchFamily="18" charset="0"/>
              </a:rPr>
              <a:t>The </a:t>
            </a:r>
            <a:r>
              <a:rPr lang="en-US" b="1" i="1" u="sng" dirty="0">
                <a:solidFill>
                  <a:schemeClr val="bg1"/>
                </a:solidFill>
                <a:latin typeface="Times New Roman" pitchFamily="18" charset="0"/>
              </a:rPr>
              <a:t>Scope</a:t>
            </a:r>
            <a:r>
              <a:rPr lang="en-US" b="1" i="1" dirty="0">
                <a:solidFill>
                  <a:schemeClr val="bg1"/>
                </a:solidFill>
                <a:latin typeface="Times New Roman" pitchFamily="18" charset="0"/>
              </a:rPr>
              <a:t> </a:t>
            </a:r>
            <a:r>
              <a:rPr lang="en-US" b="1" dirty="0">
                <a:solidFill>
                  <a:schemeClr val="bg1"/>
                </a:solidFill>
                <a:latin typeface="Times New Roman" pitchFamily="18" charset="0"/>
              </a:rPr>
              <a:t>of democracy</a:t>
            </a:r>
            <a:r>
              <a:rPr lang="en-US" dirty="0">
                <a:solidFill>
                  <a:schemeClr val="bg1"/>
                </a:solidFill>
                <a:latin typeface="Times New Roman" pitchFamily="18" charset="0"/>
              </a:rPr>
              <a:t>: </a:t>
            </a:r>
          </a:p>
          <a:p>
            <a:pPr marL="914400">
              <a:defRPr/>
            </a:pPr>
            <a:r>
              <a:rPr lang="en-US" dirty="0">
                <a:solidFill>
                  <a:schemeClr val="bg1"/>
                </a:solidFill>
                <a:latin typeface="Times New Roman" pitchFamily="18" charset="0"/>
              </a:rPr>
              <a:t>Some kinds of decisions which significantly affect our common fate and collective interests are excluded from public decision making.</a:t>
            </a:r>
          </a:p>
          <a:p>
            <a:pPr>
              <a:defRPr/>
            </a:pPr>
            <a:endParaRPr lang="en-US" dirty="0">
              <a:solidFill>
                <a:schemeClr val="bg1"/>
              </a:solidFill>
              <a:latin typeface="Times New Roman" pitchFamily="18" charset="0"/>
            </a:endParaRPr>
          </a:p>
          <a:p>
            <a:pPr>
              <a:defRPr/>
            </a:pPr>
            <a:r>
              <a:rPr lang="en-US" b="1" dirty="0">
                <a:solidFill>
                  <a:schemeClr val="bg1"/>
                </a:solidFill>
                <a:latin typeface="Times New Roman" pitchFamily="18" charset="0"/>
              </a:rPr>
              <a:t>#2</a:t>
            </a:r>
            <a:r>
              <a:rPr lang="en-US" dirty="0">
                <a:solidFill>
                  <a:schemeClr val="bg1"/>
                </a:solidFill>
                <a:latin typeface="Times New Roman" pitchFamily="18" charset="0"/>
              </a:rPr>
              <a:t>  </a:t>
            </a:r>
            <a:r>
              <a:rPr lang="en-US" b="1" dirty="0">
                <a:solidFill>
                  <a:schemeClr val="bg1"/>
                </a:solidFill>
                <a:latin typeface="Times New Roman" pitchFamily="18" charset="0"/>
              </a:rPr>
              <a:t>The </a:t>
            </a:r>
            <a:r>
              <a:rPr lang="en-US" b="1" i="1" u="sng" dirty="0">
                <a:solidFill>
                  <a:schemeClr val="bg1"/>
                </a:solidFill>
                <a:latin typeface="Times New Roman" pitchFamily="18" charset="0"/>
              </a:rPr>
              <a:t>Process</a:t>
            </a:r>
            <a:r>
              <a:rPr lang="en-US" b="1" i="1" dirty="0">
                <a:solidFill>
                  <a:schemeClr val="bg1"/>
                </a:solidFill>
                <a:latin typeface="Times New Roman" pitchFamily="18" charset="0"/>
              </a:rPr>
              <a:t> </a:t>
            </a:r>
            <a:r>
              <a:rPr lang="en-US" b="1" dirty="0">
                <a:solidFill>
                  <a:schemeClr val="bg1"/>
                </a:solidFill>
                <a:latin typeface="Times New Roman" pitchFamily="18" charset="0"/>
              </a:rPr>
              <a:t>of democracy</a:t>
            </a:r>
            <a:r>
              <a:rPr lang="en-US" dirty="0">
                <a:solidFill>
                  <a:schemeClr val="bg1"/>
                </a:solidFill>
                <a:latin typeface="Times New Roman" pitchFamily="18" charset="0"/>
              </a:rPr>
              <a:t>:   </a:t>
            </a:r>
          </a:p>
          <a:p>
            <a:pPr marL="914400">
              <a:defRPr/>
            </a:pPr>
            <a:r>
              <a:rPr lang="en-US" dirty="0">
                <a:solidFill>
                  <a:schemeClr val="bg1"/>
                </a:solidFill>
                <a:latin typeface="Times New Roman" pitchFamily="18" charset="0"/>
              </a:rPr>
              <a:t>Within the existing scope of public decisions, some kinds of citizens have much more power than others to affect those decisions.</a:t>
            </a:r>
          </a:p>
          <a:p>
            <a:pPr algn="ctr">
              <a:spcAft>
                <a:spcPct val="50000"/>
              </a:spcAft>
              <a:defRPr/>
            </a:pPr>
            <a:endParaRPr lang="en-US" dirty="0">
              <a:solidFill>
                <a:schemeClr val="bg1"/>
              </a:solidFill>
              <a:latin typeface="Times New Roman" pitchFamily="18" charset="0"/>
            </a:endParaRPr>
          </a:p>
        </p:txBody>
      </p:sp>
      <p:sp>
        <p:nvSpPr>
          <p:cNvPr id="17411"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762000"/>
            <a:ext cx="8458200" cy="4432300"/>
          </a:xfrm>
          <a:prstGeom prst="rect">
            <a:avLst/>
          </a:prstGeom>
          <a:noFill/>
          <a:ln w="76200">
            <a:solidFill>
              <a:schemeClr val="hlink"/>
            </a:solidFill>
            <a:miter lim="800000"/>
            <a:headEnd/>
            <a:tailEnd/>
          </a:ln>
          <a:effectLst/>
        </p:spPr>
        <p:txBody>
          <a:bodyPr lIns="274320" tIns="365760" rIns="274320" bIns="457200">
            <a:spAutoFit/>
          </a:bodyPr>
          <a:lstStyle/>
          <a:p>
            <a:pPr algn="ctr">
              <a:spcBef>
                <a:spcPct val="50000"/>
              </a:spcBef>
              <a:defRPr/>
            </a:pPr>
            <a:r>
              <a:rPr lang="en-US" sz="3600" b="1" dirty="0">
                <a:solidFill>
                  <a:schemeClr val="bg1"/>
                </a:solidFill>
                <a:effectLst>
                  <a:outerShdw blurRad="38100" dist="38100" dir="2700000" algn="tl">
                    <a:srgbClr val="808080"/>
                  </a:outerShdw>
                </a:effectLst>
                <a:latin typeface="Times New Roman" pitchFamily="18" charset="0"/>
              </a:rPr>
              <a:t>A Question</a:t>
            </a:r>
            <a:r>
              <a:rPr lang="en-US" sz="3600" dirty="0">
                <a:solidFill>
                  <a:schemeClr val="bg1"/>
                </a:solidFill>
                <a:effectLst>
                  <a:outerShdw blurRad="38100" dist="38100" dir="2700000" algn="tl">
                    <a:srgbClr val="808080"/>
                  </a:outerShdw>
                </a:effectLst>
                <a:latin typeface="Times New Roman" pitchFamily="18" charset="0"/>
              </a:rPr>
              <a:t>:</a:t>
            </a:r>
          </a:p>
          <a:p>
            <a:pPr>
              <a:spcBef>
                <a:spcPct val="50000"/>
              </a:spcBef>
              <a:defRPr/>
            </a:pPr>
            <a:r>
              <a:rPr lang="en-US" sz="3600" dirty="0">
                <a:solidFill>
                  <a:schemeClr val="bg1"/>
                </a:solidFill>
                <a:effectLst>
                  <a:outerShdw blurRad="38100" dist="38100" dir="2700000" algn="tl">
                    <a:srgbClr val="808080"/>
                  </a:outerShdw>
                </a:effectLst>
                <a:latin typeface="Times New Roman" pitchFamily="18" charset="0"/>
              </a:rPr>
              <a:t>What is wrong with the idea of a wealthy group or organization literally buying votes: I will give you $1000 if you vote for the candidate I support? Why not have a free market in votes?</a:t>
            </a:r>
            <a:endParaRPr lang="en-US" sz="1400" dirty="0">
              <a:solidFill>
                <a:schemeClr val="bg1"/>
              </a:solidFill>
              <a:effectLst>
                <a:outerShdw blurRad="38100" dist="38100" dir="2700000" algn="tl">
                  <a:srgbClr val="808080"/>
                </a:outerShdw>
              </a:effectLst>
              <a:latin typeface="Times New Roman" pitchFamily="18" charset="0"/>
            </a:endParaRPr>
          </a:p>
        </p:txBody>
      </p:sp>
      <p:sp>
        <p:nvSpPr>
          <p:cNvPr id="18435"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533400"/>
            <a:ext cx="8077200" cy="6002338"/>
          </a:xfrm>
          <a:prstGeom prst="rect">
            <a:avLst/>
          </a:prstGeom>
          <a:noFill/>
          <a:ln w="76200">
            <a:solidFill>
              <a:schemeClr val="hlink"/>
            </a:solidFill>
            <a:miter lim="800000"/>
            <a:headEnd/>
            <a:tailEnd/>
          </a:ln>
          <a:effectLst/>
        </p:spPr>
        <p:txBody>
          <a:bodyPr>
            <a:spAutoFit/>
          </a:bodyPr>
          <a:lstStyle/>
          <a:p>
            <a:pPr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3. Two Important Facts </a:t>
            </a:r>
          </a:p>
          <a:p>
            <a:pPr algn="ctr">
              <a:defRPr/>
            </a:pPr>
            <a:r>
              <a:rPr lang="en-US" b="1" dirty="0">
                <a:solidFill>
                  <a:schemeClr val="bg1"/>
                </a:solidFill>
                <a:latin typeface="Times New Roman" pitchFamily="18" charset="0"/>
              </a:rPr>
              <a:t>FACT #1</a:t>
            </a:r>
            <a:r>
              <a:rPr lang="en-US" dirty="0">
                <a:solidFill>
                  <a:schemeClr val="bg1"/>
                </a:solidFill>
                <a:latin typeface="Times New Roman" pitchFamily="18" charset="0"/>
              </a:rPr>
              <a:t> </a:t>
            </a:r>
          </a:p>
          <a:p>
            <a:pPr>
              <a:defRPr/>
            </a:pPr>
            <a:r>
              <a:rPr lang="en-US" dirty="0">
                <a:solidFill>
                  <a:schemeClr val="bg1"/>
                </a:solidFill>
                <a:latin typeface="Times New Roman" pitchFamily="18" charset="0"/>
              </a:rPr>
              <a:t>Private power directly makes publicly important decisions. Many decisions that are of momentous importance to society as a whole and have deep public ramifications are made as “private” decisions by corporations and wealthy individuals. </a:t>
            </a:r>
          </a:p>
          <a:p>
            <a:pPr>
              <a:defRPr/>
            </a:pPr>
            <a:endParaRPr lang="en-US" dirty="0">
              <a:solidFill>
                <a:schemeClr val="bg1"/>
              </a:solidFill>
              <a:latin typeface="Times New Roman" pitchFamily="18" charset="0"/>
            </a:endParaRPr>
          </a:p>
          <a:p>
            <a:pPr algn="ctr">
              <a:defRPr/>
            </a:pPr>
            <a:endParaRPr lang="en-US" dirty="0">
              <a:solidFill>
                <a:schemeClr val="bg1"/>
              </a:solidFill>
              <a:effectLst>
                <a:outerShdw blurRad="38100" dist="38100" dir="2700000" algn="tl">
                  <a:srgbClr val="808080"/>
                </a:outerShdw>
              </a:effectLst>
              <a:latin typeface="Times New Roman" pitchFamily="18" charset="0"/>
            </a:endParaRPr>
          </a:p>
          <a:p>
            <a:pPr algn="ctr">
              <a:defRPr/>
            </a:pPr>
            <a:endParaRPr lang="en-US" dirty="0">
              <a:solidFill>
                <a:schemeClr val="bg1"/>
              </a:solidFill>
              <a:effectLst>
                <a:outerShdw blurRad="38100" dist="38100" dir="2700000" algn="tl">
                  <a:srgbClr val="808080"/>
                </a:outerShdw>
              </a:effectLst>
              <a:latin typeface="Times New Roman" pitchFamily="18" charset="0"/>
            </a:endParaRPr>
          </a:p>
          <a:p>
            <a:pPr algn="ctr">
              <a:defRPr/>
            </a:pPr>
            <a:endParaRPr lang="en-US" dirty="0">
              <a:solidFill>
                <a:schemeClr val="bg1"/>
              </a:solidFill>
              <a:effectLst>
                <a:outerShdw blurRad="38100" dist="38100" dir="2700000" algn="tl">
                  <a:srgbClr val="808080"/>
                </a:outerShdw>
              </a:effectLst>
              <a:latin typeface="Times New Roman" pitchFamily="18" charset="0"/>
            </a:endParaRPr>
          </a:p>
          <a:p>
            <a:pPr algn="ctr">
              <a:defRPr/>
            </a:pPr>
            <a:endParaRPr lang="en-US" dirty="0">
              <a:solidFill>
                <a:schemeClr val="bg1"/>
              </a:solidFill>
              <a:effectLst>
                <a:outerShdw blurRad="38100" dist="38100" dir="2700000" algn="tl">
                  <a:srgbClr val="808080"/>
                </a:outerShdw>
              </a:effectLst>
              <a:latin typeface="Times New Roman" pitchFamily="18" charset="0"/>
            </a:endParaRPr>
          </a:p>
          <a:p>
            <a:pPr algn="ctr">
              <a:spcAft>
                <a:spcPct val="50000"/>
              </a:spcAft>
              <a:defRPr/>
            </a:pPr>
            <a:endParaRPr lang="en-US" dirty="0">
              <a:solidFill>
                <a:schemeClr val="bg1"/>
              </a:solidFill>
              <a:effectLst>
                <a:outerShdw blurRad="38100" dist="38100" dir="2700000" algn="tl">
                  <a:srgbClr val="808080"/>
                </a:outerShdw>
              </a:effectLst>
              <a:latin typeface="Times New Roman" pitchFamily="18" charset="0"/>
            </a:endParaRPr>
          </a:p>
        </p:txBody>
      </p:sp>
      <p:sp>
        <p:nvSpPr>
          <p:cNvPr id="19459"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533400"/>
            <a:ext cx="8077200" cy="6002338"/>
          </a:xfrm>
          <a:prstGeom prst="rect">
            <a:avLst/>
          </a:prstGeom>
          <a:noFill/>
          <a:ln w="76200">
            <a:solidFill>
              <a:schemeClr val="hlink"/>
            </a:solidFill>
            <a:miter lim="800000"/>
            <a:headEnd/>
            <a:tailEnd/>
          </a:ln>
          <a:effectLst/>
        </p:spPr>
        <p:txBody>
          <a:bodyPr>
            <a:spAutoFit/>
          </a:bodyPr>
          <a:lstStyle/>
          <a:p>
            <a:pPr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3. Two Important Facts </a:t>
            </a:r>
          </a:p>
          <a:p>
            <a:pPr algn="ctr">
              <a:defRPr/>
            </a:pPr>
            <a:r>
              <a:rPr lang="en-US" b="1" dirty="0">
                <a:solidFill>
                  <a:schemeClr val="bg1"/>
                </a:solidFill>
                <a:latin typeface="Times New Roman" pitchFamily="18" charset="0"/>
              </a:rPr>
              <a:t>FACT #1</a:t>
            </a:r>
            <a:r>
              <a:rPr lang="en-US" dirty="0">
                <a:solidFill>
                  <a:schemeClr val="bg1"/>
                </a:solidFill>
                <a:latin typeface="Times New Roman" pitchFamily="18" charset="0"/>
              </a:rPr>
              <a:t> </a:t>
            </a:r>
          </a:p>
          <a:p>
            <a:pPr>
              <a:defRPr/>
            </a:pPr>
            <a:r>
              <a:rPr lang="en-US" dirty="0">
                <a:solidFill>
                  <a:schemeClr val="bg1"/>
                </a:solidFill>
                <a:latin typeface="Times New Roman" pitchFamily="18" charset="0"/>
              </a:rPr>
              <a:t>Private power directly makes publicly important decisions. Many decisions that are of momentous importance to society as a whole and have deep public ramifications are made as “private” decisions by corporations and wealthy individuals.  </a:t>
            </a:r>
          </a:p>
          <a:p>
            <a:pPr>
              <a:defRPr/>
            </a:pPr>
            <a:endParaRPr lang="en-US" dirty="0">
              <a:solidFill>
                <a:schemeClr val="bg1"/>
              </a:solidFill>
              <a:latin typeface="Times New Roman" pitchFamily="18" charset="0"/>
            </a:endParaRPr>
          </a:p>
          <a:p>
            <a:pPr algn="ctr">
              <a:defRPr/>
            </a:pPr>
            <a:r>
              <a:rPr lang="en-US" b="1" dirty="0">
                <a:solidFill>
                  <a:schemeClr val="bg1"/>
                </a:solidFill>
                <a:latin typeface="Times New Roman" pitchFamily="18" charset="0"/>
              </a:rPr>
              <a:t>FACT #2</a:t>
            </a:r>
            <a:r>
              <a:rPr lang="en-US" dirty="0">
                <a:solidFill>
                  <a:schemeClr val="bg1"/>
                </a:solidFill>
                <a:latin typeface="Times New Roman" pitchFamily="18" charset="0"/>
              </a:rPr>
              <a:t> </a:t>
            </a:r>
          </a:p>
          <a:p>
            <a:pPr>
              <a:defRPr/>
            </a:pPr>
            <a:r>
              <a:rPr lang="en-US" dirty="0">
                <a:solidFill>
                  <a:schemeClr val="bg1"/>
                </a:solidFill>
                <a:latin typeface="Times New Roman" pitchFamily="18" charset="0"/>
              </a:rPr>
              <a:t>The private control over resources represented by the first fact pervasively impinges on democratic decision-making over everything else. </a:t>
            </a:r>
          </a:p>
          <a:p>
            <a:pPr algn="ctr">
              <a:spcAft>
                <a:spcPct val="50000"/>
              </a:spcAft>
              <a:defRPr/>
            </a:pPr>
            <a:endParaRPr lang="en-US" dirty="0">
              <a:solidFill>
                <a:schemeClr val="bg1"/>
              </a:solidFill>
              <a:latin typeface="Times New Roman" pitchFamily="18" charset="0"/>
            </a:endParaRPr>
          </a:p>
        </p:txBody>
      </p:sp>
      <p:sp>
        <p:nvSpPr>
          <p:cNvPr id="20483"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533400"/>
            <a:ext cx="8458200" cy="4232275"/>
          </a:xfrm>
          <a:prstGeom prst="rect">
            <a:avLst/>
          </a:prstGeom>
          <a:noFill/>
          <a:ln w="76200">
            <a:solidFill>
              <a:schemeClr val="hlink"/>
            </a:solidFill>
            <a:miter lim="800000"/>
            <a:headEnd/>
            <a:tailEnd/>
          </a:ln>
          <a:effectLst/>
        </p:spPr>
        <p:txBody>
          <a:bodyPr lIns="182880" tIns="182880" rIns="182880" bIns="91440">
            <a:spAutoFit/>
          </a:bodyPr>
          <a:lstStyle/>
          <a:p>
            <a:pPr algn="ctr">
              <a:spcBef>
                <a:spcPct val="50000"/>
              </a:spcBef>
              <a:defRPr/>
            </a:pPr>
            <a:r>
              <a:rPr lang="en-US" b="1" dirty="0">
                <a:solidFill>
                  <a:schemeClr val="bg1"/>
                </a:solidFill>
                <a:effectLst>
                  <a:outerShdw blurRad="38100" dist="38100" dir="2700000" algn="tl">
                    <a:srgbClr val="808080"/>
                  </a:outerShdw>
                </a:effectLst>
                <a:latin typeface="Times New Roman" pitchFamily="18" charset="0"/>
              </a:rPr>
              <a:t>4. CONSTRAINTS ON DEMOCRACY</a:t>
            </a:r>
          </a:p>
          <a:p>
            <a:pPr lvl="1">
              <a:spcBef>
                <a:spcPct val="100000"/>
              </a:spcBef>
              <a:defRPr/>
            </a:pPr>
            <a:r>
              <a:rPr lang="en-US" dirty="0">
                <a:solidFill>
                  <a:schemeClr val="bg1"/>
                </a:solidFill>
                <a:latin typeface="Times New Roman" pitchFamily="18" charset="0"/>
              </a:rPr>
              <a:t>Constraint #1 = the </a:t>
            </a:r>
            <a:r>
              <a:rPr lang="en-US" b="1" dirty="0">
                <a:solidFill>
                  <a:srgbClr val="FFFF00"/>
                </a:solidFill>
                <a:latin typeface="Times New Roman" pitchFamily="18" charset="0"/>
              </a:rPr>
              <a:t>DEMAND</a:t>
            </a:r>
            <a:r>
              <a:rPr lang="en-US" dirty="0">
                <a:solidFill>
                  <a:schemeClr val="bg1"/>
                </a:solidFill>
                <a:latin typeface="Times New Roman" pitchFamily="18" charset="0"/>
              </a:rPr>
              <a:t> constraint</a:t>
            </a:r>
          </a:p>
          <a:p>
            <a:pPr lvl="2">
              <a:spcBef>
                <a:spcPct val="50000"/>
              </a:spcBef>
              <a:defRPr/>
            </a:pPr>
            <a:r>
              <a:rPr lang="en-US" sz="2400" i="1" dirty="0">
                <a:solidFill>
                  <a:schemeClr val="bg1"/>
                </a:solidFill>
                <a:latin typeface="Times New Roman" pitchFamily="18" charset="0"/>
              </a:rPr>
              <a:t>The demand constraint refers to restrictions on what people are prepared to demand from the government</a:t>
            </a:r>
            <a:endParaRPr lang="en-US" dirty="0">
              <a:solidFill>
                <a:schemeClr val="bg1"/>
              </a:solidFill>
              <a:effectLst>
                <a:outerShdw blurRad="38100" dist="38100" dir="2700000" algn="tl">
                  <a:srgbClr val="808080"/>
                </a:outerShdw>
              </a:effectLst>
              <a:latin typeface="Times New Roman" pitchFamily="18" charset="0"/>
            </a:endParaRPr>
          </a:p>
          <a:p>
            <a:pPr lvl="1">
              <a:spcBef>
                <a:spcPct val="50000"/>
              </a:spcBef>
              <a:defRPr/>
            </a:pPr>
            <a:endParaRPr lang="en-US" dirty="0">
              <a:solidFill>
                <a:schemeClr val="bg1"/>
              </a:solidFill>
              <a:effectLst>
                <a:outerShdw blurRad="38100" dist="38100" dir="2700000" algn="tl">
                  <a:srgbClr val="808080"/>
                </a:outerShdw>
              </a:effectLst>
              <a:latin typeface="Times New Roman" pitchFamily="18" charset="0"/>
            </a:endParaRPr>
          </a:p>
          <a:p>
            <a:pPr lvl="1">
              <a:spcBef>
                <a:spcPct val="50000"/>
              </a:spcBef>
              <a:defRPr/>
            </a:pPr>
            <a:endParaRPr lang="en-US" sz="2400" dirty="0">
              <a:solidFill>
                <a:schemeClr val="bg1"/>
              </a:solidFill>
              <a:effectLst>
                <a:outerShdw blurRad="38100" dist="38100" dir="2700000" algn="tl">
                  <a:srgbClr val="808080"/>
                </a:outerShdw>
              </a:effectLst>
              <a:latin typeface="Times New Roman" pitchFamily="18" charset="0"/>
            </a:endParaRPr>
          </a:p>
          <a:p>
            <a:pPr algn="ctr">
              <a:spcAft>
                <a:spcPct val="50000"/>
              </a:spcAft>
              <a:defRPr/>
            </a:pPr>
            <a:endParaRPr lang="en-US" sz="1400" dirty="0">
              <a:solidFill>
                <a:schemeClr val="bg1"/>
              </a:solidFill>
              <a:effectLst>
                <a:outerShdw blurRad="38100" dist="38100" dir="2700000" algn="tl">
                  <a:srgbClr val="808080"/>
                </a:outerShdw>
              </a:effectLst>
              <a:latin typeface="Times New Roman" pitchFamily="18" charset="0"/>
            </a:endParaRPr>
          </a:p>
          <a:p>
            <a:pPr algn="ctr">
              <a:spcAft>
                <a:spcPct val="50000"/>
              </a:spcAft>
              <a:defRPr/>
            </a:pPr>
            <a:endParaRPr lang="en-US" sz="1400" dirty="0">
              <a:solidFill>
                <a:schemeClr val="bg1"/>
              </a:solidFill>
              <a:effectLst>
                <a:outerShdw blurRad="38100" dist="38100" dir="2700000" algn="tl">
                  <a:srgbClr val="808080"/>
                </a:outerShdw>
              </a:effectLst>
              <a:latin typeface="Times New Roman" pitchFamily="18" charset="0"/>
            </a:endParaRPr>
          </a:p>
        </p:txBody>
      </p:sp>
      <p:sp>
        <p:nvSpPr>
          <p:cNvPr id="21507"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762000"/>
            <a:ext cx="8458200" cy="4027488"/>
          </a:xfrm>
          <a:prstGeom prst="rect">
            <a:avLst/>
          </a:prstGeom>
          <a:noFill/>
          <a:ln w="76200">
            <a:solidFill>
              <a:schemeClr val="hlink"/>
            </a:solidFill>
            <a:miter lim="800000"/>
            <a:headEnd/>
            <a:tailEnd/>
          </a:ln>
          <a:effectLst/>
        </p:spPr>
        <p:txBody>
          <a:bodyPr>
            <a:spAutoFit/>
          </a:bodyPr>
          <a:lstStyle/>
          <a:p>
            <a:pPr algn="ctr">
              <a:spcBef>
                <a:spcPct val="50000"/>
              </a:spcBef>
              <a:defRPr/>
            </a:pPr>
            <a:endParaRPr lang="en-US">
              <a:solidFill>
                <a:schemeClr val="bg1"/>
              </a:solidFill>
              <a:effectLst>
                <a:outerShdw blurRad="38100" dist="38100" dir="2700000" algn="tl">
                  <a:srgbClr val="808080"/>
                </a:outerShdw>
              </a:effectLst>
              <a:latin typeface="Times New Roman" pitchFamily="18" charset="0"/>
            </a:endParaRPr>
          </a:p>
          <a:p>
            <a:pPr>
              <a:spcBef>
                <a:spcPct val="50000"/>
              </a:spcBef>
              <a:defRPr/>
            </a:pPr>
            <a:endParaRPr lang="en-US">
              <a:solidFill>
                <a:schemeClr val="bg1"/>
              </a:solidFill>
              <a:effectLst>
                <a:outerShdw blurRad="38100" dist="38100" dir="2700000" algn="tl">
                  <a:srgbClr val="808080"/>
                </a:outerShdw>
              </a:effectLst>
              <a:latin typeface="Times New Roman" pitchFamily="18" charset="0"/>
            </a:endParaRPr>
          </a:p>
          <a:p>
            <a:pPr algn="ctr">
              <a:spcBef>
                <a:spcPct val="50000"/>
              </a:spcBef>
              <a:defRPr/>
            </a:pPr>
            <a:r>
              <a:rPr lang="en-US" sz="3600">
                <a:solidFill>
                  <a:schemeClr val="bg1"/>
                </a:solidFill>
                <a:effectLst>
                  <a:outerShdw blurRad="38100" dist="38100" dir="2700000" algn="tl">
                    <a:srgbClr val="808080"/>
                  </a:outerShdw>
                </a:effectLst>
                <a:latin typeface="Times New Roman" pitchFamily="18" charset="0"/>
              </a:rPr>
              <a:t>I. INTRODUCTION: </a:t>
            </a:r>
          </a:p>
          <a:p>
            <a:pPr algn="ctr">
              <a:spcBef>
                <a:spcPct val="50000"/>
              </a:spcBef>
              <a:defRPr/>
            </a:pPr>
            <a:r>
              <a:rPr lang="en-US" sz="3600">
                <a:solidFill>
                  <a:schemeClr val="bg1"/>
                </a:solidFill>
                <a:effectLst>
                  <a:outerShdw blurRad="38100" dist="38100" dir="2700000" algn="tl">
                    <a:srgbClr val="808080"/>
                  </a:outerShdw>
                </a:effectLst>
                <a:latin typeface="Times New Roman" pitchFamily="18" charset="0"/>
              </a:rPr>
              <a:t>HOW TO THINK ABOUT DEMOCRACY</a:t>
            </a:r>
          </a:p>
          <a:p>
            <a:pPr>
              <a:spcBef>
                <a:spcPct val="50000"/>
              </a:spcBef>
              <a:defRPr/>
            </a:pPr>
            <a:endParaRPr lang="en-US" sz="3600">
              <a:solidFill>
                <a:schemeClr val="bg1"/>
              </a:solidFill>
              <a:effectLst>
                <a:outerShdw blurRad="38100" dist="38100" dir="2700000" algn="tl">
                  <a:srgbClr val="808080"/>
                </a:outerShdw>
              </a:effectLst>
              <a:latin typeface="Times New Roman" pitchFamily="18" charset="0"/>
            </a:endParaRPr>
          </a:p>
          <a:p>
            <a:pPr>
              <a:spcBef>
                <a:spcPct val="50000"/>
              </a:spcBef>
              <a:defRPr/>
            </a:pPr>
            <a:endParaRPr lang="en-US" sz="1400">
              <a:solidFill>
                <a:schemeClr val="bg1"/>
              </a:solidFill>
              <a:effectLst>
                <a:outerShdw blurRad="38100" dist="38100" dir="2700000" algn="tl">
                  <a:srgbClr val="80808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533400"/>
            <a:ext cx="8458200" cy="4370388"/>
          </a:xfrm>
          <a:prstGeom prst="rect">
            <a:avLst/>
          </a:prstGeom>
          <a:noFill/>
          <a:ln w="76200">
            <a:solidFill>
              <a:schemeClr val="hlink"/>
            </a:solidFill>
            <a:miter lim="800000"/>
            <a:headEnd/>
            <a:tailEnd/>
          </a:ln>
          <a:effectLst/>
        </p:spPr>
        <p:txBody>
          <a:bodyPr lIns="182880" tIns="182880" rIns="182880" bIns="182880">
            <a:spAutoFit/>
          </a:bodyPr>
          <a:lstStyle/>
          <a:p>
            <a:pPr algn="ctr">
              <a:spcBef>
                <a:spcPct val="50000"/>
              </a:spcBef>
              <a:defRPr/>
            </a:pPr>
            <a:r>
              <a:rPr lang="en-US" b="1" dirty="0">
                <a:solidFill>
                  <a:schemeClr val="bg1"/>
                </a:solidFill>
                <a:effectLst>
                  <a:outerShdw blurRad="38100" dist="38100" dir="2700000" algn="tl">
                    <a:srgbClr val="808080"/>
                  </a:outerShdw>
                </a:effectLst>
                <a:latin typeface="Times New Roman" pitchFamily="18" charset="0"/>
              </a:rPr>
              <a:t>4. CONSTRAINTS ON DEMOCRACY</a:t>
            </a:r>
          </a:p>
          <a:p>
            <a:pPr lvl="1">
              <a:spcBef>
                <a:spcPct val="100000"/>
              </a:spcBef>
              <a:defRPr/>
            </a:pPr>
            <a:r>
              <a:rPr lang="en-US" dirty="0">
                <a:solidFill>
                  <a:schemeClr val="bg1"/>
                </a:solidFill>
                <a:latin typeface="Times New Roman" pitchFamily="18" charset="0"/>
              </a:rPr>
              <a:t>Constraint #1 = the </a:t>
            </a:r>
            <a:r>
              <a:rPr lang="en-US" b="1" dirty="0">
                <a:solidFill>
                  <a:srgbClr val="FFFF00"/>
                </a:solidFill>
                <a:latin typeface="Times New Roman" pitchFamily="18" charset="0"/>
              </a:rPr>
              <a:t>DEMAND</a:t>
            </a:r>
            <a:r>
              <a:rPr lang="en-US" dirty="0">
                <a:solidFill>
                  <a:schemeClr val="bg1"/>
                </a:solidFill>
                <a:latin typeface="Times New Roman" pitchFamily="18" charset="0"/>
              </a:rPr>
              <a:t> constraint</a:t>
            </a:r>
          </a:p>
          <a:p>
            <a:pPr lvl="2">
              <a:spcBef>
                <a:spcPct val="50000"/>
              </a:spcBef>
              <a:defRPr/>
            </a:pPr>
            <a:r>
              <a:rPr lang="en-US" sz="2400" i="1" dirty="0">
                <a:solidFill>
                  <a:schemeClr val="bg1"/>
                </a:solidFill>
                <a:latin typeface="Times New Roman" pitchFamily="18" charset="0"/>
              </a:rPr>
              <a:t>The demand constraint refers to restrictions on what people are prepared to demand from the government</a:t>
            </a:r>
            <a:endParaRPr lang="en-US" sz="2400" dirty="0">
              <a:solidFill>
                <a:schemeClr val="bg1"/>
              </a:solidFill>
              <a:latin typeface="Times New Roman" pitchFamily="18" charset="0"/>
            </a:endParaRPr>
          </a:p>
          <a:p>
            <a:pPr lvl="1">
              <a:spcBef>
                <a:spcPct val="50000"/>
              </a:spcBef>
              <a:defRPr/>
            </a:pPr>
            <a:r>
              <a:rPr lang="en-US" dirty="0">
                <a:solidFill>
                  <a:schemeClr val="bg1"/>
                </a:solidFill>
                <a:latin typeface="Times New Roman" pitchFamily="18" charset="0"/>
              </a:rPr>
              <a:t>Constraint #2 = the </a:t>
            </a:r>
            <a:r>
              <a:rPr lang="en-US" b="1" dirty="0">
                <a:solidFill>
                  <a:srgbClr val="FFFF00"/>
                </a:solidFill>
                <a:latin typeface="Times New Roman" pitchFamily="18" charset="0"/>
              </a:rPr>
              <a:t>RESOURCE</a:t>
            </a:r>
            <a:r>
              <a:rPr lang="en-US" dirty="0">
                <a:solidFill>
                  <a:schemeClr val="bg1"/>
                </a:solidFill>
                <a:latin typeface="Times New Roman" pitchFamily="18" charset="0"/>
              </a:rPr>
              <a:t> Constraint</a:t>
            </a:r>
          </a:p>
          <a:p>
            <a:pPr lvl="2">
              <a:spcBef>
                <a:spcPct val="50000"/>
              </a:spcBef>
              <a:defRPr/>
            </a:pPr>
            <a:r>
              <a:rPr lang="en-US" sz="2400" i="1" dirty="0">
                <a:solidFill>
                  <a:schemeClr val="bg1"/>
                </a:solidFill>
                <a:latin typeface="Times New Roman" pitchFamily="18" charset="0"/>
              </a:rPr>
              <a:t>The resource constraint refers to the different capacities different people have for pursuing their political demands</a:t>
            </a:r>
            <a:endParaRPr lang="en-US" sz="2400" dirty="0">
              <a:solidFill>
                <a:schemeClr val="bg1"/>
              </a:solidFill>
              <a:latin typeface="Times New Roman" pitchFamily="18" charset="0"/>
            </a:endParaRPr>
          </a:p>
          <a:p>
            <a:pPr algn="ctr">
              <a:spcAft>
                <a:spcPct val="50000"/>
              </a:spcAft>
              <a:defRPr/>
            </a:pPr>
            <a:endParaRPr lang="en-US" sz="1400" dirty="0">
              <a:solidFill>
                <a:schemeClr val="bg1"/>
              </a:solidFill>
              <a:latin typeface="Times New Roman" pitchFamily="18" charset="0"/>
            </a:endParaRPr>
          </a:p>
        </p:txBody>
      </p:sp>
      <p:sp>
        <p:nvSpPr>
          <p:cNvPr id="22531"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762000"/>
            <a:ext cx="8458200" cy="3986213"/>
          </a:xfrm>
          <a:prstGeom prst="rect">
            <a:avLst/>
          </a:prstGeom>
          <a:noFill/>
          <a:ln w="76200">
            <a:solidFill>
              <a:schemeClr val="hlink"/>
            </a:solidFill>
            <a:miter lim="800000"/>
            <a:headEnd/>
            <a:tailEnd/>
          </a:ln>
          <a:effectLst/>
        </p:spPr>
        <p:txBody>
          <a:bodyPr>
            <a:spAutoFit/>
          </a:bodyPr>
          <a:lstStyle/>
          <a:p>
            <a:pPr algn="ctr">
              <a:spcBef>
                <a:spcPct val="50000"/>
              </a:spcBef>
              <a:defRPr/>
            </a:pPr>
            <a:endParaRPr lang="en-US" dirty="0">
              <a:solidFill>
                <a:schemeClr val="bg1"/>
              </a:solidFill>
              <a:effectLst>
                <a:outerShdw blurRad="38100" dist="38100" dir="2700000" algn="tl">
                  <a:srgbClr val="808080"/>
                </a:outerShdw>
              </a:effectLst>
              <a:latin typeface="Times New Roman" pitchFamily="18" charset="0"/>
            </a:endParaRPr>
          </a:p>
          <a:p>
            <a:pPr>
              <a:spcBef>
                <a:spcPct val="50000"/>
              </a:spcBef>
              <a:defRPr/>
            </a:pPr>
            <a:endParaRPr lang="en-US" dirty="0">
              <a:solidFill>
                <a:schemeClr val="bg1"/>
              </a:solidFill>
              <a:effectLst>
                <a:outerShdw blurRad="38100" dist="38100" dir="2700000" algn="tl">
                  <a:srgbClr val="808080"/>
                </a:outerShdw>
              </a:effectLst>
              <a:latin typeface="Times New Roman" pitchFamily="18" charset="0"/>
            </a:endParaRPr>
          </a:p>
          <a:p>
            <a:pPr algn="ctr">
              <a:spcBef>
                <a:spcPct val="50000"/>
              </a:spcBef>
              <a:defRPr/>
            </a:pPr>
            <a:r>
              <a:rPr lang="en-US" sz="3600" dirty="0">
                <a:solidFill>
                  <a:schemeClr val="bg1"/>
                </a:solidFill>
                <a:effectLst>
                  <a:outerShdw blurRad="38100" dist="38100" dir="2700000" algn="tl">
                    <a:srgbClr val="808080"/>
                  </a:outerShdw>
                </a:effectLst>
                <a:latin typeface="Times New Roman" pitchFamily="18" charset="0"/>
              </a:rPr>
              <a:t>II. THE DEMAND CONSTRAINT</a:t>
            </a:r>
          </a:p>
          <a:p>
            <a:pPr algn="ctr">
              <a:spcBef>
                <a:spcPct val="50000"/>
              </a:spcBef>
              <a:defRPr/>
            </a:pPr>
            <a:endParaRPr lang="en-US" sz="3600" dirty="0">
              <a:solidFill>
                <a:schemeClr val="bg1"/>
              </a:solidFill>
              <a:effectLst>
                <a:outerShdw blurRad="38100" dist="38100" dir="2700000" algn="tl">
                  <a:srgbClr val="808080"/>
                </a:outerShdw>
              </a:effectLst>
              <a:latin typeface="Times New Roman" pitchFamily="18" charset="0"/>
            </a:endParaRPr>
          </a:p>
          <a:p>
            <a:pPr>
              <a:spcBef>
                <a:spcPct val="50000"/>
              </a:spcBef>
              <a:defRPr/>
            </a:pPr>
            <a:endParaRPr lang="en-US" sz="3600" dirty="0">
              <a:solidFill>
                <a:schemeClr val="bg1"/>
              </a:solidFill>
              <a:effectLst>
                <a:outerShdw blurRad="38100" dist="38100" dir="2700000" algn="tl">
                  <a:srgbClr val="808080"/>
                </a:outerShdw>
              </a:effectLst>
              <a:latin typeface="Times New Roman" pitchFamily="18" charset="0"/>
            </a:endParaRPr>
          </a:p>
          <a:p>
            <a:pPr>
              <a:spcBef>
                <a:spcPct val="50000"/>
              </a:spcBef>
              <a:defRPr/>
            </a:pPr>
            <a:endParaRPr lang="en-US" sz="1400" dirty="0">
              <a:solidFill>
                <a:schemeClr val="bg1"/>
              </a:solidFill>
              <a:effectLst>
                <a:outerShdw blurRad="38100" dist="38100" dir="2700000" algn="tl">
                  <a:srgbClr val="80808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10244" name="Text Box 4"/>
          <p:cNvSpPr txBox="1">
            <a:spLocks noChangeArrowheads="1"/>
          </p:cNvSpPr>
          <p:nvPr/>
        </p:nvSpPr>
        <p:spPr bwMode="auto">
          <a:xfrm>
            <a:off x="304800" y="1066800"/>
            <a:ext cx="8458200" cy="4740275"/>
          </a:xfrm>
          <a:prstGeom prst="rect">
            <a:avLst/>
          </a:prstGeom>
          <a:noFill/>
          <a:ln w="76200">
            <a:solidFill>
              <a:schemeClr val="hlink"/>
            </a:solidFill>
            <a:miter lim="800000"/>
            <a:headEnd/>
            <a:tailEnd/>
          </a:ln>
          <a:effectLst/>
        </p:spPr>
        <p:txBody>
          <a:bodyPr tIns="182880">
            <a:spAutoFit/>
          </a:bodyPr>
          <a:lstStyle/>
          <a:p>
            <a:pPr marL="342900" indent="-342900" algn="ctr">
              <a:spcBef>
                <a:spcPct val="50000"/>
              </a:spcBef>
              <a:buFontTx/>
              <a:buAutoNum type="arabicPeriod"/>
              <a:defRPr/>
            </a:pPr>
            <a:r>
              <a:rPr lang="en-US" sz="3200" b="1" dirty="0">
                <a:solidFill>
                  <a:schemeClr val="bg1"/>
                </a:solidFill>
                <a:effectLst>
                  <a:outerShdw blurRad="38100" dist="38100" dir="2700000" algn="tl">
                    <a:srgbClr val="808080"/>
                  </a:outerShdw>
                </a:effectLst>
                <a:latin typeface="Times New Roman" pitchFamily="18" charset="0"/>
              </a:rPr>
              <a:t>The question</a:t>
            </a:r>
          </a:p>
          <a:p>
            <a:pPr marL="342900" indent="-342900">
              <a:spcBef>
                <a:spcPct val="50000"/>
              </a:spcBef>
              <a:defRPr/>
            </a:pPr>
            <a:endParaRPr lang="en-US" sz="2400" b="1" dirty="0">
              <a:solidFill>
                <a:schemeClr val="bg1"/>
              </a:solidFill>
              <a:effectLst>
                <a:outerShdw blurRad="38100" dist="38100" dir="2700000" algn="tl">
                  <a:srgbClr val="808080"/>
                </a:outerShdw>
              </a:effectLst>
              <a:latin typeface="Times New Roman" pitchFamily="18" charset="0"/>
            </a:endParaRPr>
          </a:p>
          <a:p>
            <a:pPr marL="342900" indent="-342900">
              <a:spcBef>
                <a:spcPct val="50000"/>
              </a:spcBef>
              <a:defRPr/>
            </a:pPr>
            <a:r>
              <a:rPr lang="en-US" sz="2400" dirty="0">
                <a:solidFill>
                  <a:schemeClr val="bg1"/>
                </a:solidFill>
                <a:effectLst>
                  <a:outerShdw blurRad="38100" dist="38100" dir="2700000" algn="tl">
                    <a:srgbClr val="808080"/>
                  </a:outerShdw>
                </a:effectLst>
                <a:latin typeface="Times New Roman" pitchFamily="18" charset="0"/>
              </a:rPr>
              <a:t>	</a:t>
            </a:r>
            <a:r>
              <a:rPr lang="en-US" dirty="0">
                <a:solidFill>
                  <a:schemeClr val="bg1"/>
                </a:solidFill>
                <a:latin typeface="Times New Roman" pitchFamily="18" charset="0"/>
              </a:rPr>
              <a:t>How do we explain the kinds of demands that get raised in the political system? Why, most of the time, do most people limit their political demands to things which are compatible with the economic interests of business corporations?</a:t>
            </a:r>
          </a:p>
          <a:p>
            <a:pPr marL="342900" indent="-342900">
              <a:spcBef>
                <a:spcPct val="50000"/>
              </a:spcBef>
              <a:defRPr/>
            </a:pPr>
            <a:r>
              <a:rPr lang="en-US" sz="2400" dirty="0">
                <a:solidFill>
                  <a:schemeClr val="bg1"/>
                </a:solidFill>
                <a:latin typeface="Times New Roman" pitchFamily="18" charset="0"/>
              </a:rPr>
              <a:t>	</a:t>
            </a:r>
          </a:p>
          <a:p>
            <a:pPr marL="342900" indent="-342900" algn="ctr">
              <a:spcAft>
                <a:spcPct val="50000"/>
              </a:spcAft>
              <a:defRPr/>
            </a:pPr>
            <a:endParaRPr lang="en-US" sz="1400" dirty="0">
              <a:solidFill>
                <a:schemeClr val="bg1"/>
              </a:solidFill>
              <a:latin typeface="Times New Roman" pitchFamily="18" charset="0"/>
            </a:endParaRPr>
          </a:p>
          <a:p>
            <a:pPr marL="342900" indent="-342900" algn="ctr">
              <a:spcAft>
                <a:spcPct val="50000"/>
              </a:spcAft>
              <a:defRPr/>
            </a:pPr>
            <a:endParaRPr lang="en-US" sz="1400" dirty="0">
              <a:solidFill>
                <a:schemeClr val="bg1"/>
              </a:solidFill>
              <a:effectLst>
                <a:outerShdw blurRad="38100" dist="38100" dir="2700000" algn="tl">
                  <a:srgbClr val="80808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17411" name="Text Box 3"/>
          <p:cNvSpPr txBox="1">
            <a:spLocks noChangeArrowheads="1"/>
          </p:cNvSpPr>
          <p:nvPr/>
        </p:nvSpPr>
        <p:spPr bwMode="auto">
          <a:xfrm>
            <a:off x="304800" y="609600"/>
            <a:ext cx="8458200" cy="5802313"/>
          </a:xfrm>
          <a:prstGeom prst="rect">
            <a:avLst/>
          </a:prstGeom>
          <a:noFill/>
          <a:ln w="76200">
            <a:solidFill>
              <a:schemeClr val="hlink"/>
            </a:solidFill>
            <a:miter lim="800000"/>
            <a:headEnd/>
            <a:tailEnd/>
          </a:ln>
          <a:effectLst/>
        </p:spPr>
        <p:txBody>
          <a:bodyPr bIns="91440">
            <a:spAutoFit/>
          </a:bodyPr>
          <a:lstStyle/>
          <a:p>
            <a:pPr marL="342900" indent="-342900" algn="ctr">
              <a:spcBef>
                <a:spcPct val="50000"/>
              </a:spcBef>
              <a:defRPr/>
            </a:pPr>
            <a:r>
              <a:rPr lang="en-US" sz="3200" b="1" dirty="0">
                <a:solidFill>
                  <a:schemeClr val="bg1"/>
                </a:solidFill>
                <a:effectLst>
                  <a:outerShdw blurRad="38100" dist="38100" dir="2700000" algn="tl">
                    <a:srgbClr val="808080"/>
                  </a:outerShdw>
                </a:effectLst>
                <a:latin typeface="Times New Roman" pitchFamily="18" charset="0"/>
              </a:rPr>
              <a:t>2. The Basic Argument</a:t>
            </a:r>
          </a:p>
          <a:p>
            <a:pPr marL="342900" indent="-342900">
              <a:spcBef>
                <a:spcPct val="50000"/>
              </a:spcBef>
              <a:defRPr/>
            </a:pPr>
            <a:r>
              <a:rPr lang="en-US" sz="2400" dirty="0">
                <a:solidFill>
                  <a:schemeClr val="bg1"/>
                </a:solidFill>
                <a:effectLst>
                  <a:outerShdw blurRad="38100" dist="38100" dir="2700000" algn="tl">
                    <a:srgbClr val="808080"/>
                  </a:outerShdw>
                </a:effectLst>
                <a:latin typeface="Times New Roman" pitchFamily="18" charset="0"/>
              </a:rPr>
              <a:t>	</a:t>
            </a:r>
            <a:r>
              <a:rPr lang="en-US" dirty="0">
                <a:solidFill>
                  <a:schemeClr val="bg1"/>
                </a:solidFill>
                <a:latin typeface="Times New Roman" pitchFamily="18" charset="0"/>
              </a:rPr>
              <a:t>In capitalism profits provide the motive for investment by competing private firms, and investment is the necessary condition for realizing everyone’s economic interests: </a:t>
            </a:r>
          </a:p>
          <a:p>
            <a:pPr marL="1198563" indent="-1198563">
              <a:spcBef>
                <a:spcPct val="50000"/>
              </a:spcBef>
              <a:defRPr/>
            </a:pPr>
            <a:r>
              <a:rPr lang="en-US" b="1" i="1" dirty="0">
                <a:latin typeface="Times New Roman" pitchFamily="18" charset="0"/>
              </a:rPr>
              <a:t>	The welfare of everyone depends upon the welfare of capitalists</a:t>
            </a:r>
            <a:r>
              <a:rPr lang="en-US" i="1" dirty="0">
                <a:latin typeface="Times New Roman" pitchFamily="18" charset="0"/>
              </a:rPr>
              <a:t>. </a:t>
            </a:r>
          </a:p>
          <a:p>
            <a:pPr marL="342900" indent="-342900">
              <a:spcBef>
                <a:spcPct val="50000"/>
              </a:spcBef>
              <a:defRPr/>
            </a:pPr>
            <a:r>
              <a:rPr lang="en-US" i="1" dirty="0">
                <a:latin typeface="Times New Roman" pitchFamily="18" charset="0"/>
              </a:rPr>
              <a:t>	</a:t>
            </a:r>
            <a:r>
              <a:rPr lang="en-US" dirty="0">
                <a:latin typeface="Times New Roman" pitchFamily="18" charset="0"/>
              </a:rPr>
              <a:t>The “rules of the game” of capitalist democracy insure that in general only those political demands get recognized that are compatible with capitalist interests and a “good business climate.” </a:t>
            </a:r>
            <a:endParaRPr lang="en-US" sz="1400" dirty="0">
              <a:latin typeface="Times New Roman" pitchFamily="18" charset="0"/>
            </a:endParaRPr>
          </a:p>
          <a:p>
            <a:pPr marL="342900" indent="-342900" algn="ctr">
              <a:spcAft>
                <a:spcPct val="50000"/>
              </a:spcAft>
              <a:defRPr/>
            </a:pPr>
            <a:endParaRPr lang="en-US" sz="1400" dirty="0">
              <a:solidFill>
                <a:schemeClr val="bg1"/>
              </a:solidFill>
              <a:effectLst>
                <a:outerShdw blurRad="38100" dist="38100" dir="2700000" algn="tl">
                  <a:srgbClr val="80808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17411" name="Text Box 3"/>
          <p:cNvSpPr txBox="1">
            <a:spLocks noChangeArrowheads="1"/>
          </p:cNvSpPr>
          <p:nvPr/>
        </p:nvSpPr>
        <p:spPr bwMode="auto">
          <a:xfrm>
            <a:off x="304800" y="609600"/>
            <a:ext cx="8458200" cy="5802313"/>
          </a:xfrm>
          <a:prstGeom prst="rect">
            <a:avLst/>
          </a:prstGeom>
          <a:noFill/>
          <a:ln w="76200">
            <a:solidFill>
              <a:schemeClr val="hlink"/>
            </a:solidFill>
            <a:miter lim="800000"/>
            <a:headEnd/>
            <a:tailEnd/>
          </a:ln>
          <a:effectLst/>
        </p:spPr>
        <p:txBody>
          <a:bodyPr bIns="91440">
            <a:spAutoFit/>
          </a:bodyPr>
          <a:lstStyle/>
          <a:p>
            <a:pPr marL="342900" indent="-342900" algn="ctr">
              <a:spcBef>
                <a:spcPct val="50000"/>
              </a:spcBef>
              <a:defRPr/>
            </a:pPr>
            <a:r>
              <a:rPr lang="en-US" sz="3200" b="1" dirty="0">
                <a:solidFill>
                  <a:schemeClr val="bg1"/>
                </a:solidFill>
                <a:effectLst>
                  <a:outerShdw blurRad="38100" dist="38100" dir="2700000" algn="tl">
                    <a:srgbClr val="808080"/>
                  </a:outerShdw>
                </a:effectLst>
                <a:latin typeface="Times New Roman" pitchFamily="18" charset="0"/>
              </a:rPr>
              <a:t>2. The Basic Argument</a:t>
            </a:r>
          </a:p>
          <a:p>
            <a:pPr marL="342900" indent="-342900">
              <a:spcBef>
                <a:spcPct val="50000"/>
              </a:spcBef>
              <a:defRPr/>
            </a:pPr>
            <a:r>
              <a:rPr lang="en-US" sz="2400" dirty="0">
                <a:solidFill>
                  <a:schemeClr val="bg1"/>
                </a:solidFill>
                <a:effectLst>
                  <a:outerShdw blurRad="38100" dist="38100" dir="2700000" algn="tl">
                    <a:srgbClr val="808080"/>
                  </a:outerShdw>
                </a:effectLst>
                <a:latin typeface="Times New Roman" pitchFamily="18" charset="0"/>
              </a:rPr>
              <a:t>	</a:t>
            </a:r>
            <a:r>
              <a:rPr lang="en-US" dirty="0">
                <a:solidFill>
                  <a:schemeClr val="bg1"/>
                </a:solidFill>
                <a:latin typeface="Times New Roman" pitchFamily="18" charset="0"/>
              </a:rPr>
              <a:t>In capitalism profits provide the motive for investment by competing private firms, and investment is the necessary condition for realizing everyone’s economic interests: </a:t>
            </a:r>
          </a:p>
          <a:p>
            <a:pPr marL="1198563" indent="-1198563">
              <a:spcBef>
                <a:spcPct val="50000"/>
              </a:spcBef>
              <a:defRPr/>
            </a:pPr>
            <a:r>
              <a:rPr lang="en-US" b="1" i="1" dirty="0">
                <a:solidFill>
                  <a:schemeClr val="bg1"/>
                </a:solidFill>
                <a:latin typeface="Times New Roman" pitchFamily="18" charset="0"/>
              </a:rPr>
              <a:t>	</a:t>
            </a:r>
            <a:r>
              <a:rPr lang="en-US" b="1" i="1" dirty="0">
                <a:solidFill>
                  <a:srgbClr val="FFFF00"/>
                </a:solidFill>
                <a:latin typeface="Times New Roman" pitchFamily="18" charset="0"/>
              </a:rPr>
              <a:t>The welfare of everyone depends upon the welfare of capitalists. </a:t>
            </a:r>
          </a:p>
          <a:p>
            <a:pPr marL="342900" indent="-342900">
              <a:spcBef>
                <a:spcPct val="50000"/>
              </a:spcBef>
              <a:defRPr/>
            </a:pPr>
            <a:r>
              <a:rPr lang="en-US" i="1" dirty="0">
                <a:latin typeface="Times New Roman" pitchFamily="18" charset="0"/>
              </a:rPr>
              <a:t>	</a:t>
            </a:r>
            <a:r>
              <a:rPr lang="en-US" dirty="0">
                <a:latin typeface="Times New Roman" pitchFamily="18" charset="0"/>
              </a:rPr>
              <a:t>The “rules of the game” of capitalist democracy insure that in general only those political demands get recognized that are compatible with capitalist interests and a “good business climate.” </a:t>
            </a:r>
            <a:endParaRPr lang="en-US" sz="1400" dirty="0">
              <a:latin typeface="Times New Roman" pitchFamily="18" charset="0"/>
            </a:endParaRPr>
          </a:p>
          <a:p>
            <a:pPr marL="342900" indent="-342900" algn="ctr">
              <a:spcAft>
                <a:spcPct val="50000"/>
              </a:spcAft>
              <a:defRPr/>
            </a:pPr>
            <a:endParaRPr lang="en-US" sz="1400" dirty="0">
              <a:solidFill>
                <a:schemeClr val="bg1"/>
              </a:solidFill>
              <a:effectLst>
                <a:outerShdw blurRad="38100" dist="38100" dir="2700000" algn="tl">
                  <a:srgbClr val="80808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17411" name="Text Box 3"/>
          <p:cNvSpPr txBox="1">
            <a:spLocks noChangeArrowheads="1"/>
          </p:cNvSpPr>
          <p:nvPr/>
        </p:nvSpPr>
        <p:spPr bwMode="auto">
          <a:xfrm>
            <a:off x="304800" y="609600"/>
            <a:ext cx="8458200" cy="5802313"/>
          </a:xfrm>
          <a:prstGeom prst="rect">
            <a:avLst/>
          </a:prstGeom>
          <a:noFill/>
          <a:ln w="76200">
            <a:solidFill>
              <a:schemeClr val="hlink"/>
            </a:solidFill>
            <a:miter lim="800000"/>
            <a:headEnd/>
            <a:tailEnd/>
          </a:ln>
          <a:effectLst/>
        </p:spPr>
        <p:txBody>
          <a:bodyPr bIns="91440">
            <a:spAutoFit/>
          </a:bodyPr>
          <a:lstStyle/>
          <a:p>
            <a:pPr marL="342900" indent="-342900" algn="ctr">
              <a:spcBef>
                <a:spcPct val="50000"/>
              </a:spcBef>
              <a:defRPr/>
            </a:pPr>
            <a:r>
              <a:rPr lang="en-US" sz="3200" b="1" dirty="0">
                <a:solidFill>
                  <a:schemeClr val="bg1"/>
                </a:solidFill>
                <a:effectLst>
                  <a:outerShdw blurRad="38100" dist="38100" dir="2700000" algn="tl">
                    <a:srgbClr val="808080"/>
                  </a:outerShdw>
                </a:effectLst>
                <a:latin typeface="Times New Roman" pitchFamily="18" charset="0"/>
              </a:rPr>
              <a:t>2. The Basic Argument</a:t>
            </a:r>
          </a:p>
          <a:p>
            <a:pPr marL="342900" indent="-342900">
              <a:spcBef>
                <a:spcPct val="50000"/>
              </a:spcBef>
              <a:defRPr/>
            </a:pPr>
            <a:r>
              <a:rPr lang="en-US" sz="2400" dirty="0">
                <a:solidFill>
                  <a:schemeClr val="bg1"/>
                </a:solidFill>
                <a:effectLst>
                  <a:outerShdw blurRad="38100" dist="38100" dir="2700000" algn="tl">
                    <a:srgbClr val="808080"/>
                  </a:outerShdw>
                </a:effectLst>
                <a:latin typeface="Times New Roman" pitchFamily="18" charset="0"/>
              </a:rPr>
              <a:t>	</a:t>
            </a:r>
            <a:r>
              <a:rPr lang="en-US" dirty="0">
                <a:solidFill>
                  <a:schemeClr val="bg1"/>
                </a:solidFill>
                <a:latin typeface="Times New Roman" pitchFamily="18" charset="0"/>
              </a:rPr>
              <a:t>In capitalism profits provide the motive for investment by competing private firms, and investment is the necessary condition for realizing everyone’s economic interests: </a:t>
            </a:r>
          </a:p>
          <a:p>
            <a:pPr marL="1198563" indent="-1198563">
              <a:spcBef>
                <a:spcPct val="50000"/>
              </a:spcBef>
              <a:defRPr/>
            </a:pPr>
            <a:r>
              <a:rPr lang="en-US" b="1" i="1" dirty="0">
                <a:solidFill>
                  <a:schemeClr val="bg1"/>
                </a:solidFill>
                <a:latin typeface="Times New Roman" pitchFamily="18" charset="0"/>
              </a:rPr>
              <a:t>	</a:t>
            </a:r>
            <a:r>
              <a:rPr lang="en-US" b="1" i="1" dirty="0">
                <a:solidFill>
                  <a:srgbClr val="FFFF00"/>
                </a:solidFill>
                <a:latin typeface="Times New Roman" pitchFamily="18" charset="0"/>
              </a:rPr>
              <a:t>The welfare of everyone depends upon the welfare of capitalists</a:t>
            </a:r>
            <a:r>
              <a:rPr lang="en-US" i="1" dirty="0">
                <a:solidFill>
                  <a:srgbClr val="FFFF00"/>
                </a:solidFill>
                <a:latin typeface="Times New Roman" pitchFamily="18" charset="0"/>
              </a:rPr>
              <a:t>. </a:t>
            </a:r>
          </a:p>
          <a:p>
            <a:pPr marL="342900" indent="-342900">
              <a:spcBef>
                <a:spcPct val="50000"/>
              </a:spcBef>
              <a:defRPr/>
            </a:pPr>
            <a:r>
              <a:rPr lang="en-US" i="1" dirty="0">
                <a:solidFill>
                  <a:schemeClr val="bg1"/>
                </a:solidFill>
                <a:latin typeface="Times New Roman" pitchFamily="18" charset="0"/>
              </a:rPr>
              <a:t>	</a:t>
            </a:r>
            <a:r>
              <a:rPr lang="en-US" dirty="0">
                <a:solidFill>
                  <a:schemeClr val="bg1"/>
                </a:solidFill>
                <a:latin typeface="Times New Roman" pitchFamily="18" charset="0"/>
              </a:rPr>
              <a:t>The “rules of the game” of capitalist democracy insure that in general only those political demands get recognized that are compatible with capitalist interests and a “good business climate.” </a:t>
            </a:r>
            <a:endParaRPr lang="en-US" sz="1400" dirty="0">
              <a:solidFill>
                <a:schemeClr val="bg1"/>
              </a:solidFill>
              <a:latin typeface="Times New Roman" pitchFamily="18" charset="0"/>
            </a:endParaRPr>
          </a:p>
          <a:p>
            <a:pPr marL="342900" indent="-342900" algn="ctr">
              <a:spcAft>
                <a:spcPct val="50000"/>
              </a:spcAft>
              <a:defRPr/>
            </a:pPr>
            <a:endParaRPr lang="en-US" sz="1400" dirty="0">
              <a:solidFill>
                <a:schemeClr val="bg1"/>
              </a:solidFill>
              <a:effectLst>
                <a:outerShdw blurRad="38100" dist="38100" dir="2700000" algn="tl">
                  <a:srgbClr val="80808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19459" name="Text Box 3"/>
          <p:cNvSpPr txBox="1">
            <a:spLocks noChangeArrowheads="1"/>
          </p:cNvSpPr>
          <p:nvPr/>
        </p:nvSpPr>
        <p:spPr bwMode="auto">
          <a:xfrm>
            <a:off x="457200" y="762000"/>
            <a:ext cx="8458200" cy="4524315"/>
          </a:xfrm>
          <a:prstGeom prst="rect">
            <a:avLst/>
          </a:prstGeom>
          <a:noFill/>
          <a:ln w="76200">
            <a:solidFill>
              <a:schemeClr val="hlink"/>
            </a:solidFill>
            <a:miter lim="800000"/>
            <a:headEnd/>
            <a:tailEnd/>
          </a:ln>
          <a:effectLst/>
        </p:spPr>
        <p:txBody>
          <a:bodyPr lIns="182880" tIns="91440" rIns="182880" bIns="182880">
            <a:spAutoFit/>
          </a:bodyPr>
          <a:lstStyle/>
          <a:p>
            <a:pPr marL="342900" indent="-342900"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3. Two implications</a:t>
            </a:r>
          </a:p>
          <a:p>
            <a:pPr marL="342900" indent="-342900">
              <a:spcAft>
                <a:spcPct val="50000"/>
              </a:spcAft>
              <a:buFont typeface="Arial" pitchFamily="34" charset="0"/>
              <a:buChar char="•"/>
              <a:defRPr/>
            </a:pPr>
            <a:r>
              <a:rPr lang="en-US" sz="2400" b="1" dirty="0">
                <a:solidFill>
                  <a:srgbClr val="FFFF00"/>
                </a:solidFill>
                <a:latin typeface="Times New Roman" pitchFamily="18" charset="0"/>
              </a:rPr>
              <a:t>The interests of business appear to be “general interests” rather than “special interests” (while the interests of other groups are “special interests”).</a:t>
            </a:r>
          </a:p>
          <a:p>
            <a:pPr marL="342900" indent="-342900">
              <a:spcAft>
                <a:spcPct val="50000"/>
              </a:spcAft>
              <a:buFont typeface="Arial" pitchFamily="34" charset="0"/>
              <a:buChar char="•"/>
              <a:defRPr/>
            </a:pPr>
            <a:r>
              <a:rPr lang="en-US" sz="2400" b="1" dirty="0">
                <a:latin typeface="Times New Roman" pitchFamily="18" charset="0"/>
              </a:rPr>
              <a:t>There is a strong tendency for people to limit their demands to those that are consistent with a “good business climate”: before proposing any policy you have to ask “how does this affect business?” Politicians do not have to ask the question: “how does this affect the poor? How does this affect children?”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19459" name="Text Box 3"/>
          <p:cNvSpPr txBox="1">
            <a:spLocks noChangeArrowheads="1"/>
          </p:cNvSpPr>
          <p:nvPr/>
        </p:nvSpPr>
        <p:spPr bwMode="auto">
          <a:xfrm>
            <a:off x="457200" y="762000"/>
            <a:ext cx="8458200" cy="4524315"/>
          </a:xfrm>
          <a:prstGeom prst="rect">
            <a:avLst/>
          </a:prstGeom>
          <a:noFill/>
          <a:ln w="76200">
            <a:solidFill>
              <a:schemeClr val="hlink"/>
            </a:solidFill>
            <a:miter lim="800000"/>
            <a:headEnd/>
            <a:tailEnd/>
          </a:ln>
          <a:effectLst/>
        </p:spPr>
        <p:txBody>
          <a:bodyPr lIns="182880" tIns="91440" rIns="182880" bIns="182880">
            <a:spAutoFit/>
          </a:bodyPr>
          <a:lstStyle/>
          <a:p>
            <a:pPr marL="342900" indent="-342900"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3. Two implications</a:t>
            </a:r>
          </a:p>
          <a:p>
            <a:pPr marL="342900" indent="-342900">
              <a:spcAft>
                <a:spcPct val="50000"/>
              </a:spcAft>
              <a:buFont typeface="Arial" pitchFamily="34" charset="0"/>
              <a:buChar char="•"/>
              <a:defRPr/>
            </a:pPr>
            <a:r>
              <a:rPr lang="en-US" sz="2400" dirty="0">
                <a:solidFill>
                  <a:schemeClr val="bg1"/>
                </a:solidFill>
                <a:latin typeface="Times New Roman" pitchFamily="18" charset="0"/>
              </a:rPr>
              <a:t>The interests of business appear to be “general interests” rather than “special interests” (while the interests of other groups are “special interests”).</a:t>
            </a:r>
          </a:p>
          <a:p>
            <a:pPr marL="342900" indent="-342900">
              <a:spcAft>
                <a:spcPct val="50000"/>
              </a:spcAft>
              <a:buFont typeface="Arial" pitchFamily="34" charset="0"/>
              <a:buChar char="•"/>
              <a:defRPr/>
            </a:pPr>
            <a:r>
              <a:rPr lang="en-US" sz="2400" b="1" dirty="0">
                <a:solidFill>
                  <a:srgbClr val="FFFF00"/>
                </a:solidFill>
                <a:latin typeface="Times New Roman" pitchFamily="18" charset="0"/>
              </a:rPr>
              <a:t>There is a strong tendency for people to limit their demands to those that are consistent with a “good business climate”: before proposing any policy you have to ask “how does this affect business?” Politicians do not have to ask the questions: “how does this affect the poor? How does this affect children?”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762000"/>
            <a:ext cx="8458200" cy="3294063"/>
          </a:xfrm>
          <a:prstGeom prst="rect">
            <a:avLst/>
          </a:prstGeom>
          <a:noFill/>
          <a:ln w="76200">
            <a:solidFill>
              <a:schemeClr val="hlink"/>
            </a:solidFill>
            <a:miter lim="800000"/>
            <a:headEnd/>
            <a:tailEnd/>
          </a:ln>
          <a:effectLst/>
        </p:spPr>
        <p:txBody>
          <a:bodyPr>
            <a:spAutoFit/>
          </a:bodyPr>
          <a:lstStyle/>
          <a:p>
            <a:pPr algn="ctr">
              <a:spcBef>
                <a:spcPct val="50000"/>
              </a:spcBef>
              <a:defRPr/>
            </a:pPr>
            <a:endParaRPr lang="en-US">
              <a:solidFill>
                <a:schemeClr val="bg1"/>
              </a:solidFill>
              <a:effectLst>
                <a:outerShdw blurRad="38100" dist="38100" dir="2700000" algn="tl">
                  <a:srgbClr val="808080"/>
                </a:outerShdw>
              </a:effectLst>
              <a:latin typeface="Times New Roman" pitchFamily="18" charset="0"/>
            </a:endParaRPr>
          </a:p>
          <a:p>
            <a:pPr>
              <a:spcBef>
                <a:spcPct val="50000"/>
              </a:spcBef>
              <a:defRPr/>
            </a:pPr>
            <a:endParaRPr lang="en-US">
              <a:solidFill>
                <a:schemeClr val="bg1"/>
              </a:solidFill>
              <a:effectLst>
                <a:outerShdw blurRad="38100" dist="38100" dir="2700000" algn="tl">
                  <a:srgbClr val="808080"/>
                </a:outerShdw>
              </a:effectLst>
              <a:latin typeface="Times New Roman" pitchFamily="18" charset="0"/>
            </a:endParaRPr>
          </a:p>
          <a:p>
            <a:pPr algn="ctr">
              <a:spcBef>
                <a:spcPct val="50000"/>
              </a:spcBef>
              <a:defRPr/>
            </a:pPr>
            <a:r>
              <a:rPr lang="en-US" sz="4000">
                <a:solidFill>
                  <a:schemeClr val="bg1"/>
                </a:solidFill>
                <a:effectLst>
                  <a:outerShdw blurRad="38100" dist="38100" dir="2700000" algn="tl">
                    <a:srgbClr val="808080"/>
                  </a:outerShdw>
                </a:effectLst>
                <a:latin typeface="Times New Roman" pitchFamily="18" charset="0"/>
              </a:rPr>
              <a:t>III. THE RESOURCE CONSTRAINT</a:t>
            </a:r>
          </a:p>
          <a:p>
            <a:pPr>
              <a:spcBef>
                <a:spcPct val="50000"/>
              </a:spcBef>
              <a:defRPr/>
            </a:pPr>
            <a:endParaRPr lang="en-US" sz="3600">
              <a:solidFill>
                <a:schemeClr val="bg1"/>
              </a:solidFill>
              <a:effectLst>
                <a:outerShdw blurRad="38100" dist="38100" dir="2700000" algn="tl">
                  <a:srgbClr val="808080"/>
                </a:outerShdw>
              </a:effectLst>
              <a:latin typeface="Times New Roman" pitchFamily="18" charset="0"/>
            </a:endParaRPr>
          </a:p>
          <a:p>
            <a:pPr>
              <a:spcBef>
                <a:spcPct val="50000"/>
              </a:spcBef>
              <a:defRPr/>
            </a:pPr>
            <a:endParaRPr lang="en-US" sz="1400">
              <a:solidFill>
                <a:schemeClr val="bg1"/>
              </a:solidFill>
              <a:effectLst>
                <a:outerShdw blurRad="38100" dist="38100" dir="2700000" algn="tl">
                  <a:srgbClr val="80808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
        <p:nvSpPr>
          <p:cNvPr id="20483" name="Text Box 3"/>
          <p:cNvSpPr txBox="1">
            <a:spLocks noChangeArrowheads="1"/>
          </p:cNvSpPr>
          <p:nvPr/>
        </p:nvSpPr>
        <p:spPr bwMode="auto">
          <a:xfrm>
            <a:off x="457200" y="1066800"/>
            <a:ext cx="8229600" cy="4643438"/>
          </a:xfrm>
          <a:prstGeom prst="rect">
            <a:avLst/>
          </a:prstGeom>
          <a:noFill/>
          <a:ln w="76200">
            <a:solidFill>
              <a:schemeClr val="hlink"/>
            </a:solidFill>
            <a:miter lim="800000"/>
            <a:headEnd/>
            <a:tailEnd/>
          </a:ln>
          <a:effectLst/>
        </p:spPr>
        <p:txBody>
          <a:bodyPr>
            <a:spAutoFit/>
          </a:bodyPr>
          <a:lstStyle/>
          <a:p>
            <a:pPr marL="342900" indent="-342900" algn="ctr">
              <a:spcAft>
                <a:spcPct val="50000"/>
              </a:spcAft>
              <a:buFontTx/>
              <a:buAutoNum type="arabicPeriod"/>
              <a:defRPr/>
            </a:pPr>
            <a:r>
              <a:rPr lang="en-US" sz="3600" b="1" dirty="0">
                <a:solidFill>
                  <a:schemeClr val="bg1"/>
                </a:solidFill>
                <a:effectLst>
                  <a:outerShdw blurRad="38100" dist="38100" dir="2700000" algn="tl">
                    <a:srgbClr val="808080"/>
                  </a:outerShdw>
                </a:effectLst>
                <a:latin typeface="Times New Roman" pitchFamily="18" charset="0"/>
              </a:rPr>
              <a:t>The Basic Idea</a:t>
            </a:r>
          </a:p>
          <a:p>
            <a:pPr marL="342900" indent="-342900">
              <a:spcAft>
                <a:spcPct val="50000"/>
              </a:spcAft>
              <a:buFontTx/>
              <a:buChar char="•"/>
              <a:defRPr/>
            </a:pPr>
            <a:r>
              <a:rPr lang="en-US" sz="2400" b="1" dirty="0">
                <a:solidFill>
                  <a:srgbClr val="FFFF00"/>
                </a:solidFill>
                <a:latin typeface="Times New Roman" pitchFamily="18" charset="0"/>
              </a:rPr>
              <a:t>The demand constraint imposes limits on </a:t>
            </a:r>
            <a:r>
              <a:rPr lang="en-US" sz="2400" b="1" i="1" dirty="0">
                <a:solidFill>
                  <a:srgbClr val="FFFF00"/>
                </a:solidFill>
                <a:latin typeface="Times New Roman" pitchFamily="18" charset="0"/>
              </a:rPr>
              <a:t>what people are likely to demand</a:t>
            </a:r>
            <a:r>
              <a:rPr lang="en-US" sz="2400" b="1" dirty="0">
                <a:solidFill>
                  <a:srgbClr val="FFFF00"/>
                </a:solidFill>
                <a:latin typeface="Times New Roman" pitchFamily="18" charset="0"/>
              </a:rPr>
              <a:t>, but it does not dictate unique outcomes. </a:t>
            </a:r>
          </a:p>
          <a:p>
            <a:pPr marL="342900" indent="-342900">
              <a:spcAft>
                <a:spcPct val="50000"/>
              </a:spcAft>
              <a:buFontTx/>
              <a:buChar char="•"/>
              <a:defRPr/>
            </a:pPr>
            <a:r>
              <a:rPr lang="en-US" sz="2400" dirty="0">
                <a:latin typeface="Times New Roman" pitchFamily="18" charset="0"/>
              </a:rPr>
              <a:t>The resource constrain helps explain what happens </a:t>
            </a:r>
            <a:r>
              <a:rPr lang="en-US" sz="2400" i="1" dirty="0">
                <a:latin typeface="Times New Roman" pitchFamily="18" charset="0"/>
              </a:rPr>
              <a:t>within </a:t>
            </a:r>
            <a:r>
              <a:rPr lang="en-US" sz="2400" dirty="0">
                <a:latin typeface="Times New Roman" pitchFamily="18" charset="0"/>
              </a:rPr>
              <a:t>those limits: different groups have access to different kinds of resources which they can deploy in political conflicts to influence political outcomes. </a:t>
            </a:r>
          </a:p>
          <a:p>
            <a:pPr marL="342900" indent="-342900">
              <a:spcAft>
                <a:spcPct val="50000"/>
              </a:spcAft>
              <a:buFontTx/>
              <a:buChar char="•"/>
              <a:defRPr/>
            </a:pPr>
            <a:r>
              <a:rPr lang="en-US" sz="2400" dirty="0">
                <a:latin typeface="Times New Roman" pitchFamily="18" charset="0"/>
              </a:rPr>
              <a:t>Individuals and corporations with high income and wealth are able to use those resources effectively to influence political processes.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04800" y="762000"/>
            <a:ext cx="8458200" cy="3062288"/>
          </a:xfrm>
          <a:prstGeom prst="rect">
            <a:avLst/>
          </a:prstGeom>
          <a:noFill/>
          <a:ln w="76200">
            <a:solidFill>
              <a:schemeClr val="hlink"/>
            </a:solidFill>
            <a:miter lim="800000"/>
            <a:headEnd/>
            <a:tailEnd/>
          </a:ln>
          <a:effectLst/>
        </p:spPr>
        <p:txBody>
          <a:bodyPr>
            <a:spAutoFit/>
          </a:bodyPr>
          <a:lstStyle/>
          <a:p>
            <a:pPr algn="ctr">
              <a:spcBef>
                <a:spcPct val="50000"/>
              </a:spcBef>
              <a:defRPr/>
            </a:pPr>
            <a:r>
              <a:rPr lang="en-US" sz="3200" b="1" dirty="0">
                <a:solidFill>
                  <a:schemeClr val="bg1"/>
                </a:solidFill>
                <a:effectLst>
                  <a:outerShdw blurRad="38100" dist="38100" dir="2700000" algn="tl">
                    <a:srgbClr val="808080"/>
                  </a:outerShdw>
                </a:effectLst>
                <a:latin typeface="Times New Roman" pitchFamily="18" charset="0"/>
              </a:rPr>
              <a:t>1. Democracy as an Ideal: What is Democracy?</a:t>
            </a:r>
          </a:p>
          <a:p>
            <a:pPr>
              <a:spcBef>
                <a:spcPct val="50000"/>
              </a:spcBef>
              <a:defRPr/>
            </a:pPr>
            <a:r>
              <a:rPr lang="en-US" dirty="0">
                <a:solidFill>
                  <a:schemeClr val="bg1"/>
                </a:solidFill>
                <a:latin typeface="Times New Roman" pitchFamily="18" charset="0"/>
              </a:rPr>
              <a:t>Simple definition: Democracy = “Rule by the people”</a:t>
            </a:r>
          </a:p>
          <a:p>
            <a:pPr>
              <a:spcBef>
                <a:spcPct val="50000"/>
              </a:spcBef>
              <a:defRPr/>
            </a:pPr>
            <a:r>
              <a:rPr lang="en-US" dirty="0">
                <a:latin typeface="Times New Roman" pitchFamily="18" charset="0"/>
              </a:rPr>
              <a:t>But what is the real meaning, the real value we hope to accomplish by “democracy”? Why exactly do we care about “the people” ruling?</a:t>
            </a:r>
            <a:endParaRPr lang="en-US" sz="1400" dirty="0">
              <a:effectLst>
                <a:outerShdw blurRad="38100" dist="38100" dir="2700000" algn="tl">
                  <a:srgbClr val="808080"/>
                </a:outerShdw>
              </a:effectLst>
              <a:latin typeface="Times New Roman" pitchFamily="18" charset="0"/>
            </a:endParaRPr>
          </a:p>
          <a:p>
            <a:pPr>
              <a:spcBef>
                <a:spcPct val="50000"/>
              </a:spcBef>
              <a:defRPr/>
            </a:pPr>
            <a:endParaRPr lang="en-US" sz="1400" dirty="0">
              <a:solidFill>
                <a:schemeClr val="bg1"/>
              </a:solidFill>
              <a:effectLst>
                <a:outerShdw blurRad="38100" dist="38100" dir="2700000" algn="tl">
                  <a:srgbClr val="808080"/>
                </a:outerShdw>
              </a:effectLst>
              <a:latin typeface="Times New Roman" pitchFamily="18" charset="0"/>
            </a:endParaRPr>
          </a:p>
        </p:txBody>
      </p:sp>
      <p:sp>
        <p:nvSpPr>
          <p:cNvPr id="5123" name="Text Box 5"/>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
        <p:nvSpPr>
          <p:cNvPr id="20483" name="Text Box 3"/>
          <p:cNvSpPr txBox="1">
            <a:spLocks noChangeArrowheads="1"/>
          </p:cNvSpPr>
          <p:nvPr/>
        </p:nvSpPr>
        <p:spPr bwMode="auto">
          <a:xfrm>
            <a:off x="457200" y="1066800"/>
            <a:ext cx="8229600" cy="4643438"/>
          </a:xfrm>
          <a:prstGeom prst="rect">
            <a:avLst/>
          </a:prstGeom>
          <a:noFill/>
          <a:ln w="76200">
            <a:solidFill>
              <a:schemeClr val="hlink"/>
            </a:solidFill>
            <a:miter lim="800000"/>
            <a:headEnd/>
            <a:tailEnd/>
          </a:ln>
          <a:effectLst/>
        </p:spPr>
        <p:txBody>
          <a:bodyPr>
            <a:spAutoFit/>
          </a:bodyPr>
          <a:lstStyle/>
          <a:p>
            <a:pPr marL="342900" indent="-342900" algn="ctr">
              <a:spcAft>
                <a:spcPct val="50000"/>
              </a:spcAft>
              <a:buFontTx/>
              <a:buAutoNum type="arabicPeriod"/>
              <a:defRPr/>
            </a:pPr>
            <a:r>
              <a:rPr lang="en-US" sz="3600" b="1" dirty="0">
                <a:solidFill>
                  <a:schemeClr val="bg1"/>
                </a:solidFill>
                <a:effectLst>
                  <a:outerShdw blurRad="38100" dist="38100" dir="2700000" algn="tl">
                    <a:srgbClr val="808080"/>
                  </a:outerShdw>
                </a:effectLst>
                <a:latin typeface="Times New Roman" pitchFamily="18" charset="0"/>
              </a:rPr>
              <a:t>The Basic Idea</a:t>
            </a:r>
          </a:p>
          <a:p>
            <a:pPr marL="342900" indent="-342900">
              <a:spcAft>
                <a:spcPct val="50000"/>
              </a:spcAft>
              <a:buFontTx/>
              <a:buChar char="•"/>
              <a:defRPr/>
            </a:pPr>
            <a:r>
              <a:rPr lang="en-US" sz="2400" dirty="0">
                <a:solidFill>
                  <a:schemeClr val="bg1"/>
                </a:solidFill>
                <a:latin typeface="Times New Roman" pitchFamily="18" charset="0"/>
              </a:rPr>
              <a:t>The demand constraint imposes limits on </a:t>
            </a:r>
            <a:r>
              <a:rPr lang="en-US" sz="2400" i="1" dirty="0">
                <a:solidFill>
                  <a:schemeClr val="bg1"/>
                </a:solidFill>
                <a:latin typeface="Times New Roman" pitchFamily="18" charset="0"/>
              </a:rPr>
              <a:t>what people are likely to demand</a:t>
            </a:r>
            <a:r>
              <a:rPr lang="en-US" sz="2400" dirty="0">
                <a:solidFill>
                  <a:schemeClr val="bg1"/>
                </a:solidFill>
                <a:latin typeface="Times New Roman" pitchFamily="18" charset="0"/>
              </a:rPr>
              <a:t>, but it does not dictate unique outcomes. </a:t>
            </a:r>
          </a:p>
          <a:p>
            <a:pPr marL="342900" indent="-342900">
              <a:spcAft>
                <a:spcPct val="50000"/>
              </a:spcAft>
              <a:buFontTx/>
              <a:buChar char="•"/>
              <a:defRPr/>
            </a:pPr>
            <a:r>
              <a:rPr lang="en-US" sz="2400" b="1" dirty="0">
                <a:solidFill>
                  <a:srgbClr val="FFFF00"/>
                </a:solidFill>
                <a:latin typeface="Times New Roman" pitchFamily="18" charset="0"/>
              </a:rPr>
              <a:t>The resource constrain helps explain what happens </a:t>
            </a:r>
            <a:r>
              <a:rPr lang="en-US" sz="2400" b="1" i="1" dirty="0">
                <a:solidFill>
                  <a:srgbClr val="FFFF00"/>
                </a:solidFill>
                <a:latin typeface="Times New Roman" pitchFamily="18" charset="0"/>
              </a:rPr>
              <a:t>within </a:t>
            </a:r>
            <a:r>
              <a:rPr lang="en-US" sz="2400" b="1" dirty="0">
                <a:solidFill>
                  <a:srgbClr val="FFFF00"/>
                </a:solidFill>
                <a:latin typeface="Times New Roman" pitchFamily="18" charset="0"/>
              </a:rPr>
              <a:t>those limits: different groups have access to different kinds of resources which they can deploy in political conflicts to influence political outcomes. </a:t>
            </a:r>
          </a:p>
          <a:p>
            <a:pPr marL="342900" indent="-342900">
              <a:spcAft>
                <a:spcPct val="50000"/>
              </a:spcAft>
              <a:buFontTx/>
              <a:buChar char="•"/>
              <a:defRPr/>
            </a:pPr>
            <a:r>
              <a:rPr lang="en-US" sz="2400" dirty="0">
                <a:latin typeface="Times New Roman" pitchFamily="18" charset="0"/>
              </a:rPr>
              <a:t>Individuals and corporations with high income and wealth are able to use those resources effectively to influence political processes.</a:t>
            </a:r>
          </a:p>
        </p:txBody>
      </p:sp>
    </p:spTree>
    <p:extLst>
      <p:ext uri="{BB962C8B-B14F-4D97-AF65-F5344CB8AC3E}">
        <p14:creationId xmlns:p14="http://schemas.microsoft.com/office/powerpoint/2010/main" val="4048743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
        <p:nvSpPr>
          <p:cNvPr id="20483" name="Text Box 3"/>
          <p:cNvSpPr txBox="1">
            <a:spLocks noChangeArrowheads="1"/>
          </p:cNvSpPr>
          <p:nvPr/>
        </p:nvSpPr>
        <p:spPr bwMode="auto">
          <a:xfrm>
            <a:off x="457200" y="1066800"/>
            <a:ext cx="8229600" cy="4643438"/>
          </a:xfrm>
          <a:prstGeom prst="rect">
            <a:avLst/>
          </a:prstGeom>
          <a:noFill/>
          <a:ln w="76200">
            <a:solidFill>
              <a:schemeClr val="hlink"/>
            </a:solidFill>
            <a:miter lim="800000"/>
            <a:headEnd/>
            <a:tailEnd/>
          </a:ln>
          <a:effectLst/>
        </p:spPr>
        <p:txBody>
          <a:bodyPr>
            <a:spAutoFit/>
          </a:bodyPr>
          <a:lstStyle/>
          <a:p>
            <a:pPr marL="342900" indent="-342900" algn="ctr">
              <a:spcAft>
                <a:spcPct val="50000"/>
              </a:spcAft>
              <a:buFontTx/>
              <a:buAutoNum type="arabicPeriod"/>
              <a:defRPr/>
            </a:pPr>
            <a:r>
              <a:rPr lang="en-US" sz="3600" b="1" dirty="0">
                <a:solidFill>
                  <a:schemeClr val="bg1"/>
                </a:solidFill>
                <a:effectLst>
                  <a:outerShdw blurRad="38100" dist="38100" dir="2700000" algn="tl">
                    <a:srgbClr val="808080"/>
                  </a:outerShdw>
                </a:effectLst>
                <a:latin typeface="Times New Roman" pitchFamily="18" charset="0"/>
              </a:rPr>
              <a:t>The Basic Idea</a:t>
            </a:r>
          </a:p>
          <a:p>
            <a:pPr marL="342900" indent="-342900">
              <a:spcAft>
                <a:spcPct val="50000"/>
              </a:spcAft>
              <a:buFontTx/>
              <a:buChar char="•"/>
              <a:defRPr/>
            </a:pPr>
            <a:r>
              <a:rPr lang="en-US" sz="2400" dirty="0">
                <a:solidFill>
                  <a:schemeClr val="bg1"/>
                </a:solidFill>
                <a:latin typeface="Times New Roman" pitchFamily="18" charset="0"/>
              </a:rPr>
              <a:t>The demand constraint imposes limits on </a:t>
            </a:r>
            <a:r>
              <a:rPr lang="en-US" sz="2400" i="1" dirty="0">
                <a:solidFill>
                  <a:schemeClr val="bg1"/>
                </a:solidFill>
                <a:latin typeface="Times New Roman" pitchFamily="18" charset="0"/>
              </a:rPr>
              <a:t>what people are likely to demand</a:t>
            </a:r>
            <a:r>
              <a:rPr lang="en-US" sz="2400" dirty="0">
                <a:solidFill>
                  <a:schemeClr val="bg1"/>
                </a:solidFill>
                <a:latin typeface="Times New Roman" pitchFamily="18" charset="0"/>
              </a:rPr>
              <a:t>, but it does not dictate unique outcomes. </a:t>
            </a:r>
          </a:p>
          <a:p>
            <a:pPr marL="342900" indent="-342900">
              <a:spcAft>
                <a:spcPct val="50000"/>
              </a:spcAft>
              <a:buFontTx/>
              <a:buChar char="•"/>
              <a:defRPr/>
            </a:pPr>
            <a:r>
              <a:rPr lang="en-US" sz="2400" dirty="0">
                <a:solidFill>
                  <a:schemeClr val="bg1"/>
                </a:solidFill>
                <a:latin typeface="Times New Roman" pitchFamily="18" charset="0"/>
              </a:rPr>
              <a:t>The resource constrain helps explain what happens </a:t>
            </a:r>
            <a:r>
              <a:rPr lang="en-US" sz="2400" i="1" dirty="0">
                <a:solidFill>
                  <a:schemeClr val="bg1"/>
                </a:solidFill>
                <a:latin typeface="Times New Roman" pitchFamily="18" charset="0"/>
              </a:rPr>
              <a:t>within </a:t>
            </a:r>
            <a:r>
              <a:rPr lang="en-US" sz="2400" dirty="0">
                <a:solidFill>
                  <a:schemeClr val="bg1"/>
                </a:solidFill>
                <a:latin typeface="Times New Roman" pitchFamily="18" charset="0"/>
              </a:rPr>
              <a:t>those limits: different groups have access to different kinds of resources which they can deploy in political conflicts to influence political outcomes. </a:t>
            </a:r>
          </a:p>
          <a:p>
            <a:pPr marL="342900" indent="-342900">
              <a:spcAft>
                <a:spcPct val="50000"/>
              </a:spcAft>
              <a:buFontTx/>
              <a:buChar char="•"/>
              <a:defRPr/>
            </a:pPr>
            <a:r>
              <a:rPr lang="en-US" sz="2400" b="1" dirty="0">
                <a:solidFill>
                  <a:srgbClr val="FFFF00"/>
                </a:solidFill>
                <a:latin typeface="Times New Roman" pitchFamily="18" charset="0"/>
              </a:rPr>
              <a:t>Individuals and corporations with high income and wealth are able to use those resources effectively to influence political </a:t>
            </a:r>
            <a:r>
              <a:rPr lang="en-US" sz="2400" b="1" dirty="0" smtClean="0">
                <a:solidFill>
                  <a:srgbClr val="FFFF00"/>
                </a:solidFill>
                <a:latin typeface="Times New Roman" pitchFamily="18" charset="0"/>
              </a:rPr>
              <a:t>processes and outcomes.</a:t>
            </a:r>
            <a:endParaRPr lang="en-US" sz="2400" b="1" dirty="0">
              <a:solidFill>
                <a:srgbClr val="FFFF00"/>
              </a:solidFill>
              <a:latin typeface="Times New Roman" pitchFamily="18" charset="0"/>
            </a:endParaRPr>
          </a:p>
        </p:txBody>
      </p:sp>
    </p:spTree>
    <p:extLst>
      <p:ext uri="{BB962C8B-B14F-4D97-AF65-F5344CB8AC3E}">
        <p14:creationId xmlns:p14="http://schemas.microsoft.com/office/powerpoint/2010/main" val="2422061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CONSTRINT</a:t>
            </a:r>
          </a:p>
        </p:txBody>
      </p:sp>
      <p:sp>
        <p:nvSpPr>
          <p:cNvPr id="21507" name="Text Box 3"/>
          <p:cNvSpPr txBox="1">
            <a:spLocks noChangeArrowheads="1"/>
          </p:cNvSpPr>
          <p:nvPr/>
        </p:nvSpPr>
        <p:spPr bwMode="auto">
          <a:xfrm>
            <a:off x="838200" y="1066800"/>
            <a:ext cx="7391400" cy="4647426"/>
          </a:xfrm>
          <a:prstGeom prst="rect">
            <a:avLst/>
          </a:prstGeom>
          <a:noFill/>
          <a:ln w="76200">
            <a:solidFill>
              <a:schemeClr val="hlink"/>
            </a:solidFill>
            <a:miter lim="800000"/>
            <a:headEnd/>
            <a:tailEnd/>
          </a:ln>
          <a:effectLst/>
        </p:spPr>
        <p:txBody>
          <a:bodyPr tIns="182880" bIns="274320">
            <a:spAutoFit/>
          </a:bodyPr>
          <a:lstStyle/>
          <a:p>
            <a:pPr marL="342900" indent="-342900" algn="ctr">
              <a:spcAft>
                <a:spcPct val="50000"/>
              </a:spcAft>
              <a:defRPr/>
            </a:pPr>
            <a:r>
              <a:rPr lang="en-US" sz="3600" b="1" dirty="0">
                <a:solidFill>
                  <a:schemeClr val="bg1"/>
                </a:solidFill>
                <a:effectLst>
                  <a:outerShdw blurRad="38100" dist="38100" dir="2700000" algn="tl">
                    <a:srgbClr val="808080"/>
                  </a:outerShdw>
                </a:effectLst>
                <a:latin typeface="Times New Roman" pitchFamily="18" charset="0"/>
              </a:rPr>
              <a:t>2. Some Simple </a:t>
            </a:r>
            <a:r>
              <a:rPr lang="en-US" sz="3600" b="1" dirty="0" smtClean="0">
                <a:solidFill>
                  <a:schemeClr val="bg1"/>
                </a:solidFill>
                <a:effectLst>
                  <a:outerShdw blurRad="38100" dist="38100" dir="2700000" algn="tl">
                    <a:srgbClr val="808080"/>
                  </a:outerShdw>
                </a:effectLst>
                <a:latin typeface="Times New Roman" pitchFamily="18" charset="0"/>
              </a:rPr>
              <a:t>Examples of Resource Constraint</a:t>
            </a:r>
            <a:endParaRPr lang="en-US" sz="3600" b="1" dirty="0">
              <a:solidFill>
                <a:schemeClr val="bg1"/>
              </a:solidFill>
              <a:effectLst>
                <a:outerShdw blurRad="38100" dist="38100" dir="2700000" algn="tl">
                  <a:srgbClr val="808080"/>
                </a:outerShdw>
              </a:effectLst>
              <a:latin typeface="Times New Roman" pitchFamily="18" charset="0"/>
            </a:endParaRPr>
          </a:p>
          <a:p>
            <a:pPr marL="1257300" lvl="2" indent="-342900">
              <a:spcAft>
                <a:spcPct val="50000"/>
              </a:spcAft>
              <a:buFontTx/>
              <a:buChar char="•"/>
              <a:defRPr/>
            </a:pPr>
            <a:r>
              <a:rPr lang="en-US" dirty="0">
                <a:latin typeface="Times New Roman" pitchFamily="18" charset="0"/>
              </a:rPr>
              <a:t>Bribes, corruption, side-deals</a:t>
            </a:r>
          </a:p>
          <a:p>
            <a:pPr marL="1257300" lvl="2" indent="-342900">
              <a:spcAft>
                <a:spcPct val="50000"/>
              </a:spcAft>
              <a:buFontTx/>
              <a:buChar char="•"/>
              <a:defRPr/>
            </a:pPr>
            <a:r>
              <a:rPr lang="en-US" dirty="0">
                <a:latin typeface="Times New Roman" pitchFamily="18" charset="0"/>
              </a:rPr>
              <a:t>Prospects for high paying jobs after leaving office</a:t>
            </a:r>
          </a:p>
          <a:p>
            <a:pPr marL="1257300" lvl="2" indent="-342900">
              <a:spcAft>
                <a:spcPct val="50000"/>
              </a:spcAft>
              <a:buFontTx/>
              <a:buChar char="•"/>
              <a:defRPr/>
            </a:pPr>
            <a:r>
              <a:rPr lang="en-US" dirty="0">
                <a:latin typeface="Times New Roman" pitchFamily="18" charset="0"/>
              </a:rPr>
              <a:t>Campaign contributions</a:t>
            </a:r>
          </a:p>
          <a:p>
            <a:pPr marL="1257300" lvl="2" indent="-342900">
              <a:spcAft>
                <a:spcPct val="50000"/>
              </a:spcAft>
              <a:buFontTx/>
              <a:buChar char="•"/>
              <a:defRPr/>
            </a:pPr>
            <a:r>
              <a:rPr lang="en-US" dirty="0">
                <a:latin typeface="Times New Roman" pitchFamily="18" charset="0"/>
              </a:rPr>
              <a:t>Control over mass media</a:t>
            </a:r>
          </a:p>
        </p:txBody>
      </p:sp>
      <p:sp>
        <p:nvSpPr>
          <p:cNvPr id="35844"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extLst>
      <p:ext uri="{BB962C8B-B14F-4D97-AF65-F5344CB8AC3E}">
        <p14:creationId xmlns:p14="http://schemas.microsoft.com/office/powerpoint/2010/main" val="3298691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CONSTRINT</a:t>
            </a:r>
          </a:p>
        </p:txBody>
      </p:sp>
      <p:sp>
        <p:nvSpPr>
          <p:cNvPr id="21507" name="Text Box 3"/>
          <p:cNvSpPr txBox="1">
            <a:spLocks noChangeArrowheads="1"/>
          </p:cNvSpPr>
          <p:nvPr/>
        </p:nvSpPr>
        <p:spPr bwMode="auto">
          <a:xfrm>
            <a:off x="838200" y="1066800"/>
            <a:ext cx="7391400" cy="4647426"/>
          </a:xfrm>
          <a:prstGeom prst="rect">
            <a:avLst/>
          </a:prstGeom>
          <a:noFill/>
          <a:ln w="76200">
            <a:solidFill>
              <a:schemeClr val="hlink"/>
            </a:solidFill>
            <a:miter lim="800000"/>
            <a:headEnd/>
            <a:tailEnd/>
          </a:ln>
          <a:effectLst/>
        </p:spPr>
        <p:txBody>
          <a:bodyPr tIns="182880" bIns="274320">
            <a:spAutoFit/>
          </a:bodyPr>
          <a:lstStyle/>
          <a:p>
            <a:pPr marL="342900" indent="-342900" algn="ctr">
              <a:spcAft>
                <a:spcPct val="50000"/>
              </a:spcAft>
              <a:defRPr/>
            </a:pPr>
            <a:r>
              <a:rPr lang="en-US" sz="3600" b="1" dirty="0">
                <a:solidFill>
                  <a:schemeClr val="bg1"/>
                </a:solidFill>
                <a:effectLst>
                  <a:outerShdw blurRad="38100" dist="38100" dir="2700000" algn="tl">
                    <a:srgbClr val="808080"/>
                  </a:outerShdw>
                </a:effectLst>
                <a:latin typeface="Times New Roman" pitchFamily="18" charset="0"/>
              </a:rPr>
              <a:t>2. Some Simple </a:t>
            </a:r>
            <a:r>
              <a:rPr lang="en-US" sz="3600" b="1" dirty="0" smtClean="0">
                <a:solidFill>
                  <a:schemeClr val="bg1"/>
                </a:solidFill>
                <a:effectLst>
                  <a:outerShdw blurRad="38100" dist="38100" dir="2700000" algn="tl">
                    <a:srgbClr val="808080"/>
                  </a:outerShdw>
                </a:effectLst>
                <a:latin typeface="Times New Roman" pitchFamily="18" charset="0"/>
              </a:rPr>
              <a:t>Examples of Resource Constraint</a:t>
            </a:r>
            <a:endParaRPr lang="en-US" sz="3600" b="1" dirty="0">
              <a:solidFill>
                <a:schemeClr val="bg1"/>
              </a:solidFill>
              <a:effectLst>
                <a:outerShdw blurRad="38100" dist="38100" dir="2700000" algn="tl">
                  <a:srgbClr val="808080"/>
                </a:outerShdw>
              </a:effectLst>
              <a:latin typeface="Times New Roman" pitchFamily="18" charset="0"/>
            </a:endParaRPr>
          </a:p>
          <a:p>
            <a:pPr marL="1257300" lvl="2" indent="-342900">
              <a:spcAft>
                <a:spcPct val="50000"/>
              </a:spcAft>
              <a:buFontTx/>
              <a:buChar char="•"/>
              <a:defRPr/>
            </a:pPr>
            <a:r>
              <a:rPr lang="en-US" dirty="0">
                <a:solidFill>
                  <a:schemeClr val="bg1"/>
                </a:solidFill>
                <a:latin typeface="Times New Roman" pitchFamily="18" charset="0"/>
              </a:rPr>
              <a:t>Bribes, corruption, side-deals</a:t>
            </a:r>
          </a:p>
          <a:p>
            <a:pPr marL="1257300" lvl="2" indent="-342900">
              <a:spcAft>
                <a:spcPct val="50000"/>
              </a:spcAft>
              <a:buFontTx/>
              <a:buChar char="•"/>
              <a:defRPr/>
            </a:pPr>
            <a:r>
              <a:rPr lang="en-US" dirty="0">
                <a:latin typeface="Times New Roman" pitchFamily="18" charset="0"/>
              </a:rPr>
              <a:t>Prospects for high paying jobs after leaving office</a:t>
            </a:r>
          </a:p>
          <a:p>
            <a:pPr marL="1257300" lvl="2" indent="-342900">
              <a:spcAft>
                <a:spcPct val="50000"/>
              </a:spcAft>
              <a:buFontTx/>
              <a:buChar char="•"/>
              <a:defRPr/>
            </a:pPr>
            <a:r>
              <a:rPr lang="en-US" dirty="0">
                <a:latin typeface="Times New Roman" pitchFamily="18" charset="0"/>
              </a:rPr>
              <a:t>Campaign contributions</a:t>
            </a:r>
          </a:p>
          <a:p>
            <a:pPr marL="1257300" lvl="2" indent="-342900">
              <a:spcAft>
                <a:spcPct val="50000"/>
              </a:spcAft>
              <a:buFontTx/>
              <a:buChar char="•"/>
              <a:defRPr/>
            </a:pPr>
            <a:r>
              <a:rPr lang="en-US" dirty="0">
                <a:latin typeface="Times New Roman" pitchFamily="18" charset="0"/>
              </a:rPr>
              <a:t>Control over mass media</a:t>
            </a:r>
          </a:p>
        </p:txBody>
      </p:sp>
      <p:sp>
        <p:nvSpPr>
          <p:cNvPr id="35844"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CONSTRINT</a:t>
            </a:r>
          </a:p>
        </p:txBody>
      </p:sp>
      <p:sp>
        <p:nvSpPr>
          <p:cNvPr id="21507" name="Text Box 3"/>
          <p:cNvSpPr txBox="1">
            <a:spLocks noChangeArrowheads="1"/>
          </p:cNvSpPr>
          <p:nvPr/>
        </p:nvSpPr>
        <p:spPr bwMode="auto">
          <a:xfrm>
            <a:off x="838200" y="1066800"/>
            <a:ext cx="7391400" cy="4647426"/>
          </a:xfrm>
          <a:prstGeom prst="rect">
            <a:avLst/>
          </a:prstGeom>
          <a:noFill/>
          <a:ln w="76200">
            <a:solidFill>
              <a:schemeClr val="hlink"/>
            </a:solidFill>
            <a:miter lim="800000"/>
            <a:headEnd/>
            <a:tailEnd/>
          </a:ln>
          <a:effectLst/>
        </p:spPr>
        <p:txBody>
          <a:bodyPr tIns="182880" bIns="274320">
            <a:spAutoFit/>
          </a:bodyPr>
          <a:lstStyle/>
          <a:p>
            <a:pPr marL="342900" indent="-342900" algn="ctr">
              <a:spcAft>
                <a:spcPct val="50000"/>
              </a:spcAft>
              <a:defRPr/>
            </a:pPr>
            <a:r>
              <a:rPr lang="en-US" sz="3600" b="1" dirty="0">
                <a:solidFill>
                  <a:schemeClr val="bg1"/>
                </a:solidFill>
                <a:effectLst>
                  <a:outerShdw blurRad="38100" dist="38100" dir="2700000" algn="tl">
                    <a:srgbClr val="808080"/>
                  </a:outerShdw>
                </a:effectLst>
                <a:latin typeface="Times New Roman" pitchFamily="18" charset="0"/>
              </a:rPr>
              <a:t>2. Some Simple </a:t>
            </a:r>
            <a:r>
              <a:rPr lang="en-US" sz="3600" b="1" dirty="0" smtClean="0">
                <a:solidFill>
                  <a:schemeClr val="bg1"/>
                </a:solidFill>
                <a:effectLst>
                  <a:outerShdw blurRad="38100" dist="38100" dir="2700000" algn="tl">
                    <a:srgbClr val="808080"/>
                  </a:outerShdw>
                </a:effectLst>
                <a:latin typeface="Times New Roman" pitchFamily="18" charset="0"/>
              </a:rPr>
              <a:t>Examples of Resource Constraint</a:t>
            </a:r>
            <a:endParaRPr lang="en-US" sz="3600" b="1" dirty="0">
              <a:solidFill>
                <a:schemeClr val="bg1"/>
              </a:solidFill>
              <a:effectLst>
                <a:outerShdw blurRad="38100" dist="38100" dir="2700000" algn="tl">
                  <a:srgbClr val="808080"/>
                </a:outerShdw>
              </a:effectLst>
              <a:latin typeface="Times New Roman" pitchFamily="18" charset="0"/>
            </a:endParaRPr>
          </a:p>
          <a:p>
            <a:pPr marL="1257300" lvl="2" indent="-342900">
              <a:spcAft>
                <a:spcPct val="50000"/>
              </a:spcAft>
              <a:buFontTx/>
              <a:buChar char="•"/>
              <a:defRPr/>
            </a:pPr>
            <a:r>
              <a:rPr lang="en-US" dirty="0">
                <a:solidFill>
                  <a:schemeClr val="bg1"/>
                </a:solidFill>
                <a:latin typeface="Times New Roman" pitchFamily="18" charset="0"/>
              </a:rPr>
              <a:t>Bribes, corruption, side-deals</a:t>
            </a:r>
          </a:p>
          <a:p>
            <a:pPr marL="1257300" lvl="2" indent="-342900">
              <a:spcAft>
                <a:spcPct val="50000"/>
              </a:spcAft>
              <a:buFontTx/>
              <a:buChar char="•"/>
              <a:defRPr/>
            </a:pPr>
            <a:r>
              <a:rPr lang="en-US" dirty="0">
                <a:solidFill>
                  <a:schemeClr val="bg1"/>
                </a:solidFill>
                <a:latin typeface="Times New Roman" pitchFamily="18" charset="0"/>
              </a:rPr>
              <a:t>Prospects for high paying jobs after leaving office</a:t>
            </a:r>
          </a:p>
          <a:p>
            <a:pPr marL="1257300" lvl="2" indent="-342900">
              <a:spcAft>
                <a:spcPct val="50000"/>
              </a:spcAft>
              <a:buFontTx/>
              <a:buChar char="•"/>
              <a:defRPr/>
            </a:pPr>
            <a:r>
              <a:rPr lang="en-US" dirty="0">
                <a:latin typeface="Times New Roman" pitchFamily="18" charset="0"/>
              </a:rPr>
              <a:t>Campaign contributions</a:t>
            </a:r>
          </a:p>
          <a:p>
            <a:pPr marL="1257300" lvl="2" indent="-342900">
              <a:spcAft>
                <a:spcPct val="50000"/>
              </a:spcAft>
              <a:buFontTx/>
              <a:buChar char="•"/>
              <a:defRPr/>
            </a:pPr>
            <a:r>
              <a:rPr lang="en-US" dirty="0">
                <a:latin typeface="Times New Roman" pitchFamily="18" charset="0"/>
              </a:rPr>
              <a:t>Control over mass media</a:t>
            </a:r>
          </a:p>
        </p:txBody>
      </p:sp>
      <p:sp>
        <p:nvSpPr>
          <p:cNvPr id="35844"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extLst>
      <p:ext uri="{BB962C8B-B14F-4D97-AF65-F5344CB8AC3E}">
        <p14:creationId xmlns:p14="http://schemas.microsoft.com/office/powerpoint/2010/main" val="727398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CONSTRINT</a:t>
            </a:r>
          </a:p>
        </p:txBody>
      </p:sp>
      <p:sp>
        <p:nvSpPr>
          <p:cNvPr id="21507" name="Text Box 3"/>
          <p:cNvSpPr txBox="1">
            <a:spLocks noChangeArrowheads="1"/>
          </p:cNvSpPr>
          <p:nvPr/>
        </p:nvSpPr>
        <p:spPr bwMode="auto">
          <a:xfrm>
            <a:off x="838200" y="1066800"/>
            <a:ext cx="7391400" cy="4647426"/>
          </a:xfrm>
          <a:prstGeom prst="rect">
            <a:avLst/>
          </a:prstGeom>
          <a:noFill/>
          <a:ln w="76200">
            <a:solidFill>
              <a:schemeClr val="hlink"/>
            </a:solidFill>
            <a:miter lim="800000"/>
            <a:headEnd/>
            <a:tailEnd/>
          </a:ln>
          <a:effectLst/>
        </p:spPr>
        <p:txBody>
          <a:bodyPr tIns="182880" bIns="274320">
            <a:spAutoFit/>
          </a:bodyPr>
          <a:lstStyle/>
          <a:p>
            <a:pPr marL="342900" indent="-342900" algn="ctr">
              <a:spcAft>
                <a:spcPct val="50000"/>
              </a:spcAft>
              <a:defRPr/>
            </a:pPr>
            <a:r>
              <a:rPr lang="en-US" sz="3600" b="1" dirty="0">
                <a:solidFill>
                  <a:schemeClr val="bg1"/>
                </a:solidFill>
                <a:effectLst>
                  <a:outerShdw blurRad="38100" dist="38100" dir="2700000" algn="tl">
                    <a:srgbClr val="808080"/>
                  </a:outerShdw>
                </a:effectLst>
                <a:latin typeface="Times New Roman" pitchFamily="18" charset="0"/>
              </a:rPr>
              <a:t>2. Some Simple </a:t>
            </a:r>
            <a:r>
              <a:rPr lang="en-US" sz="3600" b="1" dirty="0" smtClean="0">
                <a:solidFill>
                  <a:schemeClr val="bg1"/>
                </a:solidFill>
                <a:effectLst>
                  <a:outerShdw blurRad="38100" dist="38100" dir="2700000" algn="tl">
                    <a:srgbClr val="808080"/>
                  </a:outerShdw>
                </a:effectLst>
                <a:latin typeface="Times New Roman" pitchFamily="18" charset="0"/>
              </a:rPr>
              <a:t>Examples of Resource Constraint</a:t>
            </a:r>
            <a:endParaRPr lang="en-US" sz="3600" b="1" dirty="0">
              <a:solidFill>
                <a:schemeClr val="bg1"/>
              </a:solidFill>
              <a:effectLst>
                <a:outerShdw blurRad="38100" dist="38100" dir="2700000" algn="tl">
                  <a:srgbClr val="808080"/>
                </a:outerShdw>
              </a:effectLst>
              <a:latin typeface="Times New Roman" pitchFamily="18" charset="0"/>
            </a:endParaRPr>
          </a:p>
          <a:p>
            <a:pPr marL="1257300" lvl="2" indent="-342900">
              <a:spcAft>
                <a:spcPct val="50000"/>
              </a:spcAft>
              <a:buFontTx/>
              <a:buChar char="•"/>
              <a:defRPr/>
            </a:pPr>
            <a:r>
              <a:rPr lang="en-US" dirty="0">
                <a:solidFill>
                  <a:schemeClr val="bg1"/>
                </a:solidFill>
                <a:latin typeface="Times New Roman" pitchFamily="18" charset="0"/>
              </a:rPr>
              <a:t>Bribes, corruption, side-deals</a:t>
            </a:r>
          </a:p>
          <a:p>
            <a:pPr marL="1257300" lvl="2" indent="-342900">
              <a:spcAft>
                <a:spcPct val="50000"/>
              </a:spcAft>
              <a:buFontTx/>
              <a:buChar char="•"/>
              <a:defRPr/>
            </a:pPr>
            <a:r>
              <a:rPr lang="en-US" dirty="0">
                <a:solidFill>
                  <a:schemeClr val="bg1"/>
                </a:solidFill>
                <a:latin typeface="Times New Roman" pitchFamily="18" charset="0"/>
              </a:rPr>
              <a:t>Prospects for high paying jobs after leaving office</a:t>
            </a:r>
          </a:p>
          <a:p>
            <a:pPr marL="1257300" lvl="2" indent="-342900">
              <a:spcAft>
                <a:spcPct val="50000"/>
              </a:spcAft>
              <a:buFontTx/>
              <a:buChar char="•"/>
              <a:defRPr/>
            </a:pPr>
            <a:r>
              <a:rPr lang="en-US" dirty="0">
                <a:solidFill>
                  <a:schemeClr val="bg1"/>
                </a:solidFill>
                <a:latin typeface="Times New Roman" pitchFamily="18" charset="0"/>
              </a:rPr>
              <a:t>Campaign contributions</a:t>
            </a:r>
          </a:p>
          <a:p>
            <a:pPr marL="1257300" lvl="2" indent="-342900">
              <a:spcAft>
                <a:spcPct val="50000"/>
              </a:spcAft>
              <a:buFontTx/>
              <a:buChar char="•"/>
              <a:defRPr/>
            </a:pPr>
            <a:r>
              <a:rPr lang="en-US" dirty="0">
                <a:latin typeface="Times New Roman" pitchFamily="18" charset="0"/>
              </a:rPr>
              <a:t>Control over mass media</a:t>
            </a:r>
          </a:p>
        </p:txBody>
      </p:sp>
      <p:sp>
        <p:nvSpPr>
          <p:cNvPr id="35844"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extLst>
      <p:ext uri="{BB962C8B-B14F-4D97-AF65-F5344CB8AC3E}">
        <p14:creationId xmlns:p14="http://schemas.microsoft.com/office/powerpoint/2010/main" val="2360958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CONSTRINT</a:t>
            </a:r>
          </a:p>
        </p:txBody>
      </p:sp>
      <p:sp>
        <p:nvSpPr>
          <p:cNvPr id="21507" name="Text Box 3"/>
          <p:cNvSpPr txBox="1">
            <a:spLocks noChangeArrowheads="1"/>
          </p:cNvSpPr>
          <p:nvPr/>
        </p:nvSpPr>
        <p:spPr bwMode="auto">
          <a:xfrm>
            <a:off x="838200" y="1066800"/>
            <a:ext cx="7391400" cy="4647426"/>
          </a:xfrm>
          <a:prstGeom prst="rect">
            <a:avLst/>
          </a:prstGeom>
          <a:noFill/>
          <a:ln w="76200">
            <a:solidFill>
              <a:schemeClr val="hlink"/>
            </a:solidFill>
            <a:miter lim="800000"/>
            <a:headEnd/>
            <a:tailEnd/>
          </a:ln>
          <a:effectLst/>
        </p:spPr>
        <p:txBody>
          <a:bodyPr tIns="182880" bIns="274320">
            <a:spAutoFit/>
          </a:bodyPr>
          <a:lstStyle/>
          <a:p>
            <a:pPr marL="342900" indent="-342900" algn="ctr">
              <a:spcAft>
                <a:spcPct val="50000"/>
              </a:spcAft>
              <a:defRPr/>
            </a:pPr>
            <a:r>
              <a:rPr lang="en-US" sz="3600" b="1" dirty="0">
                <a:solidFill>
                  <a:schemeClr val="bg1"/>
                </a:solidFill>
                <a:effectLst>
                  <a:outerShdw blurRad="38100" dist="38100" dir="2700000" algn="tl">
                    <a:srgbClr val="808080"/>
                  </a:outerShdw>
                </a:effectLst>
                <a:latin typeface="Times New Roman" pitchFamily="18" charset="0"/>
              </a:rPr>
              <a:t>2. Some Simple </a:t>
            </a:r>
            <a:r>
              <a:rPr lang="en-US" sz="3600" b="1" dirty="0" smtClean="0">
                <a:solidFill>
                  <a:schemeClr val="bg1"/>
                </a:solidFill>
                <a:effectLst>
                  <a:outerShdw blurRad="38100" dist="38100" dir="2700000" algn="tl">
                    <a:srgbClr val="808080"/>
                  </a:outerShdw>
                </a:effectLst>
                <a:latin typeface="Times New Roman" pitchFamily="18" charset="0"/>
              </a:rPr>
              <a:t>Examples of Resource Constraint</a:t>
            </a:r>
            <a:endParaRPr lang="en-US" sz="3600" b="1" dirty="0">
              <a:solidFill>
                <a:schemeClr val="bg1"/>
              </a:solidFill>
              <a:effectLst>
                <a:outerShdw blurRad="38100" dist="38100" dir="2700000" algn="tl">
                  <a:srgbClr val="808080"/>
                </a:outerShdw>
              </a:effectLst>
              <a:latin typeface="Times New Roman" pitchFamily="18" charset="0"/>
            </a:endParaRPr>
          </a:p>
          <a:p>
            <a:pPr marL="1257300" lvl="2" indent="-342900">
              <a:spcAft>
                <a:spcPct val="50000"/>
              </a:spcAft>
              <a:buFontTx/>
              <a:buChar char="•"/>
              <a:defRPr/>
            </a:pPr>
            <a:r>
              <a:rPr lang="en-US" dirty="0">
                <a:solidFill>
                  <a:schemeClr val="bg1"/>
                </a:solidFill>
                <a:latin typeface="Times New Roman" pitchFamily="18" charset="0"/>
              </a:rPr>
              <a:t>Bribes, corruption, side-deals</a:t>
            </a:r>
          </a:p>
          <a:p>
            <a:pPr marL="1257300" lvl="2" indent="-342900">
              <a:spcAft>
                <a:spcPct val="50000"/>
              </a:spcAft>
              <a:buFontTx/>
              <a:buChar char="•"/>
              <a:defRPr/>
            </a:pPr>
            <a:r>
              <a:rPr lang="en-US" dirty="0">
                <a:solidFill>
                  <a:schemeClr val="bg1"/>
                </a:solidFill>
                <a:latin typeface="Times New Roman" pitchFamily="18" charset="0"/>
              </a:rPr>
              <a:t>Prospects for high paying jobs after leaving office</a:t>
            </a:r>
          </a:p>
          <a:p>
            <a:pPr marL="1257300" lvl="2" indent="-342900">
              <a:spcAft>
                <a:spcPct val="50000"/>
              </a:spcAft>
              <a:buFontTx/>
              <a:buChar char="•"/>
              <a:defRPr/>
            </a:pPr>
            <a:r>
              <a:rPr lang="en-US" dirty="0">
                <a:solidFill>
                  <a:schemeClr val="bg1"/>
                </a:solidFill>
                <a:latin typeface="Times New Roman" pitchFamily="18" charset="0"/>
              </a:rPr>
              <a:t>Campaign contributions</a:t>
            </a:r>
          </a:p>
          <a:p>
            <a:pPr marL="1257300" lvl="2" indent="-342900">
              <a:spcAft>
                <a:spcPct val="50000"/>
              </a:spcAft>
              <a:buFontTx/>
              <a:buChar char="•"/>
              <a:defRPr/>
            </a:pPr>
            <a:r>
              <a:rPr lang="en-US" dirty="0">
                <a:solidFill>
                  <a:schemeClr val="bg1"/>
                </a:solidFill>
                <a:latin typeface="Times New Roman" pitchFamily="18" charset="0"/>
              </a:rPr>
              <a:t>Control over mass media</a:t>
            </a:r>
          </a:p>
        </p:txBody>
      </p:sp>
      <p:sp>
        <p:nvSpPr>
          <p:cNvPr id="35844"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extLst>
      <p:ext uri="{BB962C8B-B14F-4D97-AF65-F5344CB8AC3E}">
        <p14:creationId xmlns:p14="http://schemas.microsoft.com/office/powerpoint/2010/main" val="4143414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90600" y="838200"/>
            <a:ext cx="7315200" cy="5047536"/>
          </a:xfrm>
          <a:prstGeom prst="rect">
            <a:avLst/>
          </a:prstGeom>
          <a:solidFill>
            <a:schemeClr val="tx1"/>
          </a:solidFill>
          <a:ln w="190500">
            <a:solidFill>
              <a:schemeClr val="hlink"/>
            </a:solidFill>
            <a:miter lim="800000"/>
            <a:headEnd/>
            <a:tailEnd/>
          </a:ln>
          <a:effectLst/>
          <a:scene3d>
            <a:camera prst="orthographicFront"/>
            <a:lightRig rig="threePt" dir="t"/>
          </a:scene3d>
          <a:sp3d>
            <a:bevelT w="203200"/>
          </a:sp3d>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rPr>
              <a:t>Sociology 125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rPr>
              <a:t>Lecture </a:t>
            </a:r>
            <a:r>
              <a:rPr kumimoji="0" lang="en-US" sz="2800" b="0"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Times New Roman" pitchFamily="18" charset="0"/>
                <a:ea typeface="+mn-ea"/>
                <a:cs typeface="+mn-cs"/>
              </a:rPr>
              <a:t>20 &amp; 21</a:t>
            </a:r>
            <a:endParaRPr kumimoji="0" lang="en-US" sz="28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rPr>
              <a:t>DEMOCRACY: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rPr>
              <a:t>HOW IT </a:t>
            </a:r>
            <a:r>
              <a:rPr kumimoji="0" lang="en-US" sz="5400" b="0"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Times New Roman" pitchFamily="18" charset="0"/>
                <a:ea typeface="+mn-ea"/>
                <a:cs typeface="+mn-cs"/>
              </a:rPr>
              <a:t>WORKS</a:t>
            </a:r>
          </a:p>
          <a:p>
            <a:pPr marL="0" marR="0" lvl="0" indent="0" algn="ctr" defTabSz="914400" rtl="0" eaLnBrk="1" fontAlgn="base" latinLnBrk="0" hangingPunct="1">
              <a:lnSpc>
                <a:spcPct val="100000"/>
              </a:lnSpc>
              <a:spcBef>
                <a:spcPct val="0"/>
              </a:spcBef>
              <a:spcAft>
                <a:spcPct val="50000"/>
              </a:spcAft>
              <a:buClrTx/>
              <a:buSzTx/>
              <a:buFontTx/>
              <a:buNone/>
              <a:tabLst/>
              <a:defRPr/>
            </a:pPr>
            <a:r>
              <a:rPr lang="en-US" sz="4000" dirty="0" smtClean="0">
                <a:solidFill>
                  <a:srgbClr val="FFFFFF"/>
                </a:solidFill>
                <a:effectLst>
                  <a:outerShdw blurRad="38100" dist="38100" dir="2700000" algn="tl">
                    <a:srgbClr val="808080"/>
                  </a:outerShdw>
                </a:effectLst>
                <a:latin typeface="Times New Roman" pitchFamily="18" charset="0"/>
              </a:rPr>
              <a:t>(continued)</a:t>
            </a:r>
            <a:endParaRPr kumimoji="0" lang="en-US" sz="54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50000"/>
              </a:spcAft>
              <a:buClrTx/>
              <a:buSzTx/>
              <a:buFontTx/>
              <a:buNone/>
              <a:tabLst/>
              <a:defRPr/>
            </a:pPr>
            <a:r>
              <a:rPr kumimoji="0" lang="en-US" sz="2800" b="0"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Times New Roman" pitchFamily="18" charset="0"/>
                <a:ea typeface="+mn-ea"/>
                <a:cs typeface="+mn-cs"/>
              </a:rPr>
              <a:t>April 11, 2017</a:t>
            </a:r>
            <a:endParaRPr kumimoji="0" lang="en-US" sz="28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50000"/>
              </a:spcAft>
              <a:buClrTx/>
              <a:buSzTx/>
              <a:buFontTx/>
              <a:buNone/>
              <a:tabLst/>
              <a:defRPr/>
            </a:pPr>
            <a:endParaRPr kumimoji="0" lang="en-US" sz="14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581658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1066800"/>
            <a:ext cx="8458200" cy="4078039"/>
          </a:xfrm>
          <a:prstGeom prst="rect">
            <a:avLst/>
          </a:prstGeom>
          <a:noFill/>
          <a:ln w="76200">
            <a:solidFill>
              <a:schemeClr val="hlink"/>
            </a:solidFill>
            <a:miter lim="800000"/>
            <a:headEnd/>
            <a:tailEnd/>
          </a:ln>
          <a:effectLst/>
        </p:spPr>
        <p:txBody>
          <a:bodyPr lIns="182880" tIns="182880" rIns="182880" bIns="18288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1"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Times New Roman" pitchFamily="18" charset="0"/>
                <a:ea typeface="+mn-ea"/>
                <a:cs typeface="+mn-cs"/>
              </a:rPr>
              <a:t>The Ideal of Democracy</a:t>
            </a:r>
            <a:endParaRPr kumimoji="0" lang="en-US" sz="4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5000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Times New Roman" pitchFamily="18" charset="0"/>
              <a:ea typeface="+mn-ea"/>
              <a:cs typeface="+mn-cs"/>
            </a:endParaRPr>
          </a:p>
          <a:p>
            <a:pPr marL="228600">
              <a:spcAft>
                <a:spcPct val="50000"/>
              </a:spcAft>
              <a:defRPr/>
            </a:pPr>
            <a:r>
              <a:rPr lang="en-US" sz="3600" dirty="0">
                <a:solidFill>
                  <a:schemeClr val="bg1"/>
                </a:solidFill>
                <a:latin typeface="Times New Roman" pitchFamily="18" charset="0"/>
              </a:rPr>
              <a:t>In a democracy, all decisions which affect our common fate and common interests should reflect the collective will of equal citizens rather than of powerful elites.</a:t>
            </a:r>
          </a:p>
          <a:p>
            <a:pPr marL="0" marR="0" lvl="0" indent="0" algn="ctr" defTabSz="914400" rtl="0" eaLnBrk="1" fontAlgn="base" latinLnBrk="0" hangingPunct="1">
              <a:lnSpc>
                <a:spcPct val="100000"/>
              </a:lnSpc>
              <a:spcBef>
                <a:spcPct val="0"/>
              </a:spcBef>
              <a:spcAft>
                <a:spcPct val="500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25161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762000"/>
            <a:ext cx="8458200" cy="5124450"/>
          </a:xfrm>
          <a:prstGeom prst="rect">
            <a:avLst/>
          </a:prstGeom>
          <a:noFill/>
          <a:ln w="76200">
            <a:solidFill>
              <a:schemeClr val="hlink"/>
            </a:solidFill>
            <a:miter lim="800000"/>
            <a:headEnd/>
            <a:tailEnd/>
          </a:ln>
          <a:effectLst/>
        </p:spPr>
        <p:txBody>
          <a:bodyPr lIns="182880" tIns="182880" rIns="182880" bIns="182880">
            <a:spAutoFit/>
          </a:bodyPr>
          <a:lstStyle/>
          <a:p>
            <a:pPr algn="ctr">
              <a:spcBef>
                <a:spcPct val="50000"/>
              </a:spcBef>
              <a:defRPr/>
            </a:pPr>
            <a:r>
              <a:rPr lang="en-US" sz="3200" b="1" dirty="0">
                <a:solidFill>
                  <a:schemeClr val="bg1"/>
                </a:solidFill>
                <a:latin typeface="Times New Roman" pitchFamily="18" charset="0"/>
              </a:rPr>
              <a:t>The abstract value </a:t>
            </a:r>
            <a:r>
              <a:rPr lang="en-US" sz="3200" b="1" dirty="0" smtClean="0">
                <a:solidFill>
                  <a:schemeClr val="bg1"/>
                </a:solidFill>
                <a:latin typeface="Times New Roman" pitchFamily="18" charset="0"/>
              </a:rPr>
              <a:t>underlying democracy</a:t>
            </a:r>
            <a:r>
              <a:rPr lang="en-US" sz="3200" b="1" dirty="0">
                <a:solidFill>
                  <a:schemeClr val="bg1"/>
                </a:solidFill>
                <a:latin typeface="Times New Roman" pitchFamily="18" charset="0"/>
              </a:rPr>
              <a:t>: </a:t>
            </a:r>
          </a:p>
          <a:p>
            <a:pPr algn="ctr">
              <a:spcBef>
                <a:spcPts val="0"/>
              </a:spcBef>
              <a:defRPr/>
            </a:pPr>
            <a:r>
              <a:rPr lang="en-US" sz="3200" b="1" i="1" dirty="0">
                <a:solidFill>
                  <a:schemeClr val="bg1"/>
                </a:solidFill>
                <a:latin typeface="Times New Roman" pitchFamily="18" charset="0"/>
              </a:rPr>
              <a:t>self-determination</a:t>
            </a:r>
          </a:p>
          <a:p>
            <a:pPr>
              <a:spcBef>
                <a:spcPts val="0"/>
              </a:spcBef>
              <a:defRPr/>
            </a:pPr>
            <a:endParaRPr lang="en-US" b="1" dirty="0">
              <a:solidFill>
                <a:schemeClr val="bg1"/>
              </a:solidFill>
              <a:latin typeface="Times New Roman" pitchFamily="18" charset="0"/>
            </a:endParaRPr>
          </a:p>
          <a:p>
            <a:pPr>
              <a:spcBef>
                <a:spcPts val="0"/>
              </a:spcBef>
              <a:defRPr/>
            </a:pPr>
            <a:r>
              <a:rPr lang="en-US" dirty="0">
                <a:solidFill>
                  <a:schemeClr val="bg1"/>
                </a:solidFill>
                <a:latin typeface="Times New Roman" pitchFamily="18" charset="0"/>
              </a:rPr>
              <a:t>All people should have broadly equal access to the necessary means to participate meaningfully in decisions over things which affect their lives. This includes both the freedom of individuals to make choices that affect their own lives </a:t>
            </a:r>
            <a:r>
              <a:rPr lang="en-US" i="1" dirty="0">
                <a:solidFill>
                  <a:schemeClr val="bg1"/>
                </a:solidFill>
                <a:latin typeface="Times New Roman" pitchFamily="18" charset="0"/>
              </a:rPr>
              <a:t>as separate persons </a:t>
            </a:r>
            <a:r>
              <a:rPr lang="en-US" dirty="0">
                <a:solidFill>
                  <a:schemeClr val="bg1"/>
                </a:solidFill>
                <a:latin typeface="Times New Roman" pitchFamily="18" charset="0"/>
              </a:rPr>
              <a:t>and their capacity to participate in collective decisions which affect their lives as </a:t>
            </a:r>
            <a:r>
              <a:rPr lang="en-US" i="1" dirty="0">
                <a:solidFill>
                  <a:schemeClr val="bg1"/>
                </a:solidFill>
                <a:latin typeface="Times New Roman" pitchFamily="18" charset="0"/>
              </a:rPr>
              <a:t>members of a broader community</a:t>
            </a:r>
            <a:r>
              <a:rPr lang="en-US" dirty="0">
                <a:solidFill>
                  <a:schemeClr val="bg1"/>
                </a:solidFill>
                <a:latin typeface="Times New Roman" pitchFamily="18" charset="0"/>
              </a:rPr>
              <a:t>.</a:t>
            </a:r>
          </a:p>
          <a:p>
            <a:pPr>
              <a:spcBef>
                <a:spcPct val="50000"/>
              </a:spcBef>
              <a:defRPr/>
            </a:pPr>
            <a:endParaRPr lang="en-US" sz="1400" dirty="0">
              <a:solidFill>
                <a:schemeClr val="bg1"/>
              </a:solidFill>
              <a:effectLst>
                <a:outerShdw blurRad="38100" dist="38100" dir="2700000" algn="tl">
                  <a:srgbClr val="808080"/>
                </a:outerShdw>
              </a:effectLst>
              <a:latin typeface="Times New Roman" pitchFamily="18" charset="0"/>
            </a:endParaRPr>
          </a:p>
        </p:txBody>
      </p:sp>
    </p:spTree>
    <p:extLst>
      <p:ext uri="{BB962C8B-B14F-4D97-AF65-F5344CB8AC3E}">
        <p14:creationId xmlns:p14="http://schemas.microsoft.com/office/powerpoint/2010/main" val="2077182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04800" y="762000"/>
            <a:ext cx="8458200" cy="3062288"/>
          </a:xfrm>
          <a:prstGeom prst="rect">
            <a:avLst/>
          </a:prstGeom>
          <a:noFill/>
          <a:ln w="76200">
            <a:solidFill>
              <a:schemeClr val="hlink"/>
            </a:solidFill>
            <a:miter lim="800000"/>
            <a:headEnd/>
            <a:tailEnd/>
          </a:ln>
          <a:effectLst/>
        </p:spPr>
        <p:txBody>
          <a:bodyPr>
            <a:spAutoFit/>
          </a:bodyPr>
          <a:lstStyle/>
          <a:p>
            <a:pPr algn="ctr">
              <a:spcBef>
                <a:spcPct val="50000"/>
              </a:spcBef>
              <a:defRPr/>
            </a:pPr>
            <a:r>
              <a:rPr lang="en-US" sz="3200" b="1" dirty="0">
                <a:solidFill>
                  <a:srgbClr val="FFFFFF"/>
                </a:solidFill>
                <a:effectLst>
                  <a:outerShdw blurRad="38100" dist="38100" dir="2700000" algn="tl">
                    <a:srgbClr val="808080"/>
                  </a:outerShdw>
                </a:effectLst>
                <a:latin typeface="Times New Roman" pitchFamily="18" charset="0"/>
              </a:rPr>
              <a:t>1. Democracy as an Ideal: What is Democracy?</a:t>
            </a:r>
          </a:p>
          <a:p>
            <a:pPr>
              <a:spcBef>
                <a:spcPct val="50000"/>
              </a:spcBef>
              <a:defRPr/>
            </a:pPr>
            <a:r>
              <a:rPr lang="en-US" dirty="0">
                <a:solidFill>
                  <a:srgbClr val="FFFFFF"/>
                </a:solidFill>
                <a:latin typeface="Times New Roman" pitchFamily="18" charset="0"/>
              </a:rPr>
              <a:t>Simple definition: Democracy = “Rule by the people”</a:t>
            </a:r>
          </a:p>
          <a:p>
            <a:pPr>
              <a:spcBef>
                <a:spcPct val="50000"/>
              </a:spcBef>
              <a:defRPr/>
            </a:pPr>
            <a:r>
              <a:rPr lang="en-US" dirty="0">
                <a:solidFill>
                  <a:srgbClr val="FFFFFF"/>
                </a:solidFill>
                <a:latin typeface="Times New Roman" pitchFamily="18" charset="0"/>
              </a:rPr>
              <a:t>But what is the real meaning, the real value we hope to accomplish by “democracy”? Why exactly do we care about “the people” ruling?</a:t>
            </a:r>
            <a:endParaRPr lang="en-US" sz="1400" dirty="0">
              <a:solidFill>
                <a:srgbClr val="FFFFFF"/>
              </a:solidFill>
              <a:effectLst>
                <a:outerShdw blurRad="38100" dist="38100" dir="2700000" algn="tl">
                  <a:srgbClr val="808080"/>
                </a:outerShdw>
              </a:effectLst>
              <a:latin typeface="Times New Roman" pitchFamily="18" charset="0"/>
            </a:endParaRPr>
          </a:p>
          <a:p>
            <a:pPr>
              <a:spcBef>
                <a:spcPct val="50000"/>
              </a:spcBef>
              <a:defRPr/>
            </a:pPr>
            <a:endParaRPr lang="en-US" sz="1400" dirty="0">
              <a:solidFill>
                <a:srgbClr val="FFFFFF"/>
              </a:solidFill>
              <a:effectLst>
                <a:outerShdw blurRad="38100" dist="38100" dir="2700000" algn="tl">
                  <a:srgbClr val="808080"/>
                </a:outerShdw>
              </a:effectLst>
              <a:latin typeface="Times New Roman" pitchFamily="18" charset="0"/>
            </a:endParaRPr>
          </a:p>
        </p:txBody>
      </p:sp>
      <p:sp>
        <p:nvSpPr>
          <p:cNvPr id="6147" name="Text Box 5"/>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rgbClr val="009999"/>
                </a:solidFill>
              </a:rPr>
              <a:t>I. INTRODUCTION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0" y="1066800"/>
            <a:ext cx="7696200" cy="3524042"/>
          </a:xfrm>
          <a:prstGeom prst="rect">
            <a:avLst/>
          </a:prstGeom>
          <a:noFill/>
          <a:ln w="76200">
            <a:solidFill>
              <a:schemeClr val="hlink"/>
            </a:solidFill>
            <a:miter lim="800000"/>
            <a:headEnd/>
            <a:tailEnd/>
          </a:ln>
          <a:effectLst/>
        </p:spPr>
        <p:txBody>
          <a:bodyPr wrap="square" lIns="182880" tIns="182880" rIns="182880" bIns="18288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1"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Times New Roman" pitchFamily="18" charset="0"/>
                <a:ea typeface="+mn-ea"/>
                <a:cs typeface="+mn-cs"/>
              </a:rPr>
              <a:t>The Reality of Democracy</a:t>
            </a:r>
            <a:endParaRPr kumimoji="0" lang="en-US" sz="4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5000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Times New Roman" pitchFamily="18" charset="0"/>
              <a:ea typeface="+mn-ea"/>
              <a:cs typeface="+mn-cs"/>
            </a:endParaRPr>
          </a:p>
          <a:p>
            <a:pPr marL="457200">
              <a:spcAft>
                <a:spcPct val="50000"/>
              </a:spcAft>
              <a:defRPr/>
            </a:pPr>
            <a:r>
              <a:rPr lang="en-US" sz="3600" dirty="0" smtClean="0">
                <a:solidFill>
                  <a:schemeClr val="bg1"/>
                </a:solidFill>
                <a:latin typeface="Times New Roman" pitchFamily="18" charset="0"/>
              </a:rPr>
              <a:t>Actual democracies operate under significant constraints which undermine </a:t>
            </a:r>
            <a:r>
              <a:rPr lang="en-US" sz="3600" dirty="0" smtClean="0">
                <a:solidFill>
                  <a:schemeClr val="bg1"/>
                </a:solidFill>
                <a:latin typeface="Times New Roman" pitchFamily="18" charset="0"/>
              </a:rPr>
              <a:t>the democratic </a:t>
            </a:r>
            <a:r>
              <a:rPr lang="en-US" sz="3600" dirty="0" smtClean="0">
                <a:solidFill>
                  <a:schemeClr val="bg1"/>
                </a:solidFill>
                <a:latin typeface="Times New Roman" pitchFamily="18" charset="0"/>
              </a:rPr>
              <a:t>ideal.</a:t>
            </a:r>
            <a:endParaRPr lang="en-US" sz="3600" dirty="0">
              <a:solidFill>
                <a:schemeClr val="bg1"/>
              </a:solidFill>
              <a:latin typeface="Times New Roman" pitchFamily="18" charset="0"/>
            </a:endParaRPr>
          </a:p>
          <a:p>
            <a:pPr marL="0" marR="0" lvl="0" indent="0" algn="ctr" defTabSz="914400" rtl="0" eaLnBrk="1" fontAlgn="base" latinLnBrk="0" hangingPunct="1">
              <a:lnSpc>
                <a:spcPct val="100000"/>
              </a:lnSpc>
              <a:spcBef>
                <a:spcPct val="0"/>
              </a:spcBef>
              <a:spcAft>
                <a:spcPct val="500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66398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81000" y="762000"/>
            <a:ext cx="8458200" cy="5047536"/>
          </a:xfrm>
          <a:prstGeom prst="rect">
            <a:avLst/>
          </a:prstGeom>
          <a:noFill/>
          <a:ln w="76200">
            <a:solidFill>
              <a:schemeClr val="hlink"/>
            </a:solidFill>
            <a:miter lim="800000"/>
            <a:headEnd/>
            <a:tailEnd/>
          </a:ln>
          <a:effectLst/>
        </p:spPr>
        <p:txBody>
          <a:bodyPr lIns="182880" tIns="182880" rIns="182880" bIns="182880">
            <a:spAutoFit/>
          </a:bodyPr>
          <a:lstStyle/>
          <a:p>
            <a:pPr algn="ctr">
              <a:spcBef>
                <a:spcPts val="0"/>
              </a:spcBef>
              <a:defRPr/>
            </a:pPr>
            <a:r>
              <a:rPr lang="en-US" sz="3600" b="1" dirty="0" smtClean="0">
                <a:solidFill>
                  <a:schemeClr val="bg1"/>
                </a:solidFill>
                <a:effectLst>
                  <a:outerShdw blurRad="38100" dist="38100" dir="2700000" algn="tl">
                    <a:srgbClr val="808080"/>
                  </a:outerShdw>
                </a:effectLst>
                <a:latin typeface="Times New Roman" pitchFamily="18" charset="0"/>
              </a:rPr>
              <a:t>TWO </a:t>
            </a:r>
            <a:r>
              <a:rPr lang="en-US" sz="3600" b="1" dirty="0" smtClean="0">
                <a:solidFill>
                  <a:schemeClr val="bg1"/>
                </a:solidFill>
                <a:effectLst>
                  <a:outerShdw blurRad="38100" dist="38100" dir="2700000" algn="tl">
                    <a:srgbClr val="808080"/>
                  </a:outerShdw>
                </a:effectLst>
                <a:latin typeface="Times New Roman" pitchFamily="18" charset="0"/>
              </a:rPr>
              <a:t>KINDS OF </a:t>
            </a:r>
            <a:r>
              <a:rPr lang="en-US" sz="3600" b="1" dirty="0" smtClean="0">
                <a:solidFill>
                  <a:schemeClr val="bg1"/>
                </a:solidFill>
                <a:effectLst>
                  <a:outerShdw blurRad="38100" dist="38100" dir="2700000" algn="tl">
                    <a:srgbClr val="808080"/>
                  </a:outerShdw>
                </a:effectLst>
                <a:latin typeface="Times New Roman" pitchFamily="18" charset="0"/>
              </a:rPr>
              <a:t>CONSTRAINTS </a:t>
            </a:r>
          </a:p>
          <a:p>
            <a:pPr algn="ctr">
              <a:spcBef>
                <a:spcPts val="0"/>
              </a:spcBef>
              <a:defRPr/>
            </a:pPr>
            <a:r>
              <a:rPr lang="en-US" sz="3600" b="1" dirty="0" smtClean="0">
                <a:solidFill>
                  <a:schemeClr val="bg1"/>
                </a:solidFill>
                <a:effectLst>
                  <a:outerShdw blurRad="38100" dist="38100" dir="2700000" algn="tl">
                    <a:srgbClr val="808080"/>
                  </a:outerShdw>
                </a:effectLst>
                <a:latin typeface="Times New Roman" pitchFamily="18" charset="0"/>
              </a:rPr>
              <a:t>ON </a:t>
            </a:r>
            <a:r>
              <a:rPr lang="en-US" sz="3600" b="1" dirty="0">
                <a:solidFill>
                  <a:schemeClr val="bg1"/>
                </a:solidFill>
                <a:effectLst>
                  <a:outerShdw blurRad="38100" dist="38100" dir="2700000" algn="tl">
                    <a:srgbClr val="808080"/>
                  </a:outerShdw>
                </a:effectLst>
                <a:latin typeface="Times New Roman" pitchFamily="18" charset="0"/>
              </a:rPr>
              <a:t>DEMOCRACY</a:t>
            </a:r>
          </a:p>
          <a:p>
            <a:pPr lvl="1">
              <a:spcBef>
                <a:spcPct val="100000"/>
              </a:spcBef>
              <a:defRPr/>
            </a:pPr>
            <a:r>
              <a:rPr lang="en-US" dirty="0">
                <a:solidFill>
                  <a:schemeClr val="bg1"/>
                </a:solidFill>
                <a:latin typeface="Times New Roman" pitchFamily="18" charset="0"/>
              </a:rPr>
              <a:t>Constraint #1 = the </a:t>
            </a:r>
            <a:r>
              <a:rPr lang="en-US" b="1" dirty="0">
                <a:solidFill>
                  <a:srgbClr val="FFFF00"/>
                </a:solidFill>
                <a:latin typeface="Times New Roman" pitchFamily="18" charset="0"/>
              </a:rPr>
              <a:t>DEMAND</a:t>
            </a:r>
            <a:r>
              <a:rPr lang="en-US" dirty="0">
                <a:solidFill>
                  <a:schemeClr val="bg1"/>
                </a:solidFill>
                <a:latin typeface="Times New Roman" pitchFamily="18" charset="0"/>
              </a:rPr>
              <a:t> constraint</a:t>
            </a:r>
          </a:p>
          <a:p>
            <a:pPr lvl="2">
              <a:spcBef>
                <a:spcPct val="50000"/>
              </a:spcBef>
              <a:defRPr/>
            </a:pPr>
            <a:r>
              <a:rPr lang="en-US" sz="2400" i="1" dirty="0">
                <a:solidFill>
                  <a:schemeClr val="bg1"/>
                </a:solidFill>
                <a:latin typeface="Times New Roman" pitchFamily="18" charset="0"/>
              </a:rPr>
              <a:t>The demand constraint refers to restrictions on what people are prepared to demand from the government</a:t>
            </a:r>
            <a:endParaRPr lang="en-US" sz="2400" dirty="0">
              <a:solidFill>
                <a:schemeClr val="bg1"/>
              </a:solidFill>
              <a:latin typeface="Times New Roman" pitchFamily="18" charset="0"/>
            </a:endParaRPr>
          </a:p>
          <a:p>
            <a:pPr lvl="1">
              <a:spcBef>
                <a:spcPct val="50000"/>
              </a:spcBef>
              <a:defRPr/>
            </a:pPr>
            <a:r>
              <a:rPr lang="en-US" dirty="0">
                <a:solidFill>
                  <a:schemeClr val="bg1"/>
                </a:solidFill>
                <a:latin typeface="Times New Roman" pitchFamily="18" charset="0"/>
              </a:rPr>
              <a:t>Constraint #2 = the </a:t>
            </a:r>
            <a:r>
              <a:rPr lang="en-US" b="1" dirty="0">
                <a:solidFill>
                  <a:srgbClr val="FFFF00"/>
                </a:solidFill>
                <a:latin typeface="Times New Roman" pitchFamily="18" charset="0"/>
              </a:rPr>
              <a:t>RESOURCE</a:t>
            </a:r>
            <a:r>
              <a:rPr lang="en-US" dirty="0">
                <a:solidFill>
                  <a:schemeClr val="bg1"/>
                </a:solidFill>
                <a:latin typeface="Times New Roman" pitchFamily="18" charset="0"/>
              </a:rPr>
              <a:t> Constraint</a:t>
            </a:r>
          </a:p>
          <a:p>
            <a:pPr lvl="2">
              <a:spcBef>
                <a:spcPct val="50000"/>
              </a:spcBef>
              <a:defRPr/>
            </a:pPr>
            <a:r>
              <a:rPr lang="en-US" sz="2400" i="1" dirty="0">
                <a:solidFill>
                  <a:schemeClr val="bg1"/>
                </a:solidFill>
                <a:latin typeface="Times New Roman" pitchFamily="18" charset="0"/>
              </a:rPr>
              <a:t>The resource constraint refers to the different capacities different people have for pursuing their political demands</a:t>
            </a:r>
            <a:endParaRPr lang="en-US" sz="2400" dirty="0">
              <a:solidFill>
                <a:schemeClr val="bg1"/>
              </a:solidFill>
              <a:latin typeface="Times New Roman" pitchFamily="18" charset="0"/>
            </a:endParaRPr>
          </a:p>
          <a:p>
            <a:pPr algn="ctr">
              <a:spcAft>
                <a:spcPct val="50000"/>
              </a:spcAft>
              <a:defRPr/>
            </a:pPr>
            <a:endParaRPr lang="en-US" sz="1400" dirty="0">
              <a:solidFill>
                <a:schemeClr val="bg1"/>
              </a:solidFill>
              <a:latin typeface="Times New Roman" pitchFamily="18" charset="0"/>
            </a:endParaRPr>
          </a:p>
        </p:txBody>
      </p:sp>
    </p:spTree>
    <p:extLst>
      <p:ext uri="{BB962C8B-B14F-4D97-AF65-F5344CB8AC3E}">
        <p14:creationId xmlns:p14="http://schemas.microsoft.com/office/powerpoint/2010/main" val="24122220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srgbClr val="009999"/>
                </a:solidFill>
                <a:effectLst/>
                <a:uLnTx/>
                <a:uFillTx/>
                <a:latin typeface="Arial" panose="020B0604020202020204" pitchFamily="34" charset="0"/>
                <a:ea typeface="+mn-ea"/>
                <a:cs typeface="+mn-cs"/>
              </a:rPr>
              <a:t>II. THE DEMAND CONSTRINT</a:t>
            </a:r>
          </a:p>
        </p:txBody>
      </p:sp>
      <p:sp>
        <p:nvSpPr>
          <p:cNvPr id="21507" name="Text Box 3"/>
          <p:cNvSpPr txBox="1">
            <a:spLocks noChangeArrowheads="1"/>
          </p:cNvSpPr>
          <p:nvPr/>
        </p:nvSpPr>
        <p:spPr bwMode="auto">
          <a:xfrm>
            <a:off x="228600" y="1219200"/>
            <a:ext cx="8763000" cy="4185761"/>
          </a:xfrm>
          <a:prstGeom prst="rect">
            <a:avLst/>
          </a:prstGeom>
          <a:noFill/>
          <a:ln w="76200">
            <a:solidFill>
              <a:schemeClr val="hlink"/>
            </a:solidFill>
            <a:miter lim="800000"/>
            <a:headEnd/>
            <a:tailEnd/>
          </a:ln>
          <a:effectLst/>
        </p:spPr>
        <p:txBody>
          <a:bodyPr wrap="square" tIns="182880" bIns="274320">
            <a:spAutoFit/>
          </a:bodyPr>
          <a:lstStyle/>
          <a:p>
            <a:pPr marL="342900" marR="0" lvl="0" indent="-342900" algn="ctr" defTabSz="914400" rtl="0" eaLnBrk="1" fontAlgn="base"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Times New Roman" pitchFamily="18" charset="0"/>
                <a:ea typeface="+mn-ea"/>
                <a:cs typeface="+mn-cs"/>
              </a:rPr>
              <a:t>Two complex examples </a:t>
            </a:r>
          </a:p>
          <a:p>
            <a:pPr marL="342900" marR="0" lvl="0" indent="-342900" algn="ctr" defTabSz="914400" rtl="0" eaLnBrk="1" fontAlgn="base" latinLnBrk="0" hangingPunct="1">
              <a:lnSpc>
                <a:spcPct val="100000"/>
              </a:lnSpc>
              <a:spcBef>
                <a:spcPct val="0"/>
              </a:spcBef>
              <a:spcAft>
                <a:spcPct val="50000"/>
              </a:spcAft>
              <a:buClrTx/>
              <a:buSzTx/>
              <a:buFontTx/>
              <a:buNone/>
              <a:tabLst/>
              <a:defRPr/>
            </a:pPr>
            <a:r>
              <a:rPr kumimoji="0" lang="en-US" sz="4400" b="1"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Times New Roman" pitchFamily="18" charset="0"/>
                <a:ea typeface="+mn-ea"/>
                <a:cs typeface="+mn-cs"/>
              </a:rPr>
              <a:t>of the resource constraint</a:t>
            </a:r>
          </a:p>
          <a:p>
            <a:pPr marL="512763" lvl="0" indent="-342900">
              <a:spcAft>
                <a:spcPct val="50000"/>
              </a:spcAft>
              <a:defRPr/>
            </a:pPr>
            <a:r>
              <a:rPr lang="en-US" sz="3200" dirty="0">
                <a:solidFill>
                  <a:srgbClr val="FFFFFF"/>
                </a:solidFill>
                <a:effectLst>
                  <a:outerShdw blurRad="38100" dist="38100" dir="2700000" algn="tl">
                    <a:srgbClr val="808080"/>
                  </a:outerShdw>
                </a:effectLst>
                <a:latin typeface="Times New Roman" pitchFamily="18" charset="0"/>
              </a:rPr>
              <a:t>•	</a:t>
            </a:r>
            <a:r>
              <a:rPr lang="en-US" sz="3200" dirty="0" smtClean="0">
                <a:solidFill>
                  <a:srgbClr val="FFFFFF"/>
                </a:solidFill>
                <a:effectLst>
                  <a:outerShdw blurRad="38100" dist="38100" dir="2700000" algn="tl">
                    <a:srgbClr val="808080"/>
                  </a:outerShdw>
                </a:effectLst>
                <a:latin typeface="Times New Roman" pitchFamily="18" charset="0"/>
              </a:rPr>
              <a:t>Free-rider </a:t>
            </a:r>
            <a:r>
              <a:rPr lang="en-US" sz="3200" dirty="0">
                <a:solidFill>
                  <a:srgbClr val="FFFFFF"/>
                </a:solidFill>
                <a:effectLst>
                  <a:outerShdw blurRad="38100" dist="38100" dir="2700000" algn="tl">
                    <a:srgbClr val="808080"/>
                  </a:outerShdw>
                </a:effectLst>
                <a:latin typeface="Times New Roman" pitchFamily="18" charset="0"/>
              </a:rPr>
              <a:t>problems facing disadvantaged groups</a:t>
            </a:r>
          </a:p>
          <a:p>
            <a:pPr marL="512763" lvl="0" indent="-342900">
              <a:spcAft>
                <a:spcPct val="50000"/>
              </a:spcAft>
              <a:defRPr/>
            </a:pPr>
            <a:r>
              <a:rPr lang="en-US" sz="3200" dirty="0">
                <a:solidFill>
                  <a:srgbClr val="FFFFFF"/>
                </a:solidFill>
                <a:effectLst>
                  <a:outerShdw blurRad="38100" dist="38100" dir="2700000" algn="tl">
                    <a:srgbClr val="808080"/>
                  </a:outerShdw>
                </a:effectLst>
                <a:latin typeface="Times New Roman" pitchFamily="18" charset="0"/>
              </a:rPr>
              <a:t>•	Rational ignorance: a special case of free-riding </a:t>
            </a:r>
            <a:endParaRPr kumimoji="0" lang="en-US" sz="3200"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Times New Roman" pitchFamily="18" charset="0"/>
            </a:endParaRPr>
          </a:p>
          <a:p>
            <a:pPr marL="342900" marR="0" lvl="0" indent="-342900" algn="ctr" defTabSz="914400" rtl="0" eaLnBrk="1" fontAlgn="base" latinLnBrk="0" hangingPunct="1">
              <a:lnSpc>
                <a:spcPct val="100000"/>
              </a:lnSpc>
              <a:spcBef>
                <a:spcPct val="0"/>
              </a:spcBef>
              <a:spcAft>
                <a:spcPct val="50000"/>
              </a:spcAft>
              <a:buClrTx/>
              <a:buSzTx/>
              <a:buFontTx/>
              <a:buNone/>
              <a:tabLst/>
              <a:defRPr/>
            </a:pPr>
            <a:endParaRPr kumimoji="0" 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pitchFamily="18" charset="0"/>
              <a:ea typeface="+mn-ea"/>
              <a:cs typeface="+mn-cs"/>
            </a:endParaRPr>
          </a:p>
        </p:txBody>
      </p:sp>
      <p:sp>
        <p:nvSpPr>
          <p:cNvPr id="35844"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srgbClr val="009999"/>
                </a:solidFill>
                <a:effectLst/>
                <a:uLnTx/>
                <a:uFillTx/>
                <a:latin typeface="Arial" panose="020B0604020202020204" pitchFamily="34" charset="0"/>
                <a:ea typeface="+mn-ea"/>
                <a:cs typeface="+mn-cs"/>
              </a:rPr>
              <a:t>III. THE RESOURCE  CONSTRAINT</a:t>
            </a:r>
          </a:p>
        </p:txBody>
      </p:sp>
    </p:spTree>
    <p:extLst>
      <p:ext uri="{BB962C8B-B14F-4D97-AF65-F5344CB8AC3E}">
        <p14:creationId xmlns:p14="http://schemas.microsoft.com/office/powerpoint/2010/main" val="48005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23555" name="Text Box 3"/>
          <p:cNvSpPr txBox="1">
            <a:spLocks noChangeArrowheads="1"/>
          </p:cNvSpPr>
          <p:nvPr/>
        </p:nvSpPr>
        <p:spPr bwMode="auto">
          <a:xfrm>
            <a:off x="304800" y="685800"/>
            <a:ext cx="8458200" cy="5632450"/>
          </a:xfrm>
          <a:prstGeom prst="rect">
            <a:avLst/>
          </a:prstGeom>
          <a:noFill/>
          <a:ln w="76200">
            <a:solidFill>
              <a:schemeClr val="hlink"/>
            </a:solidFill>
            <a:miter lim="800000"/>
            <a:headEnd/>
            <a:tailEnd/>
          </a:ln>
          <a:effectLst/>
        </p:spPr>
        <p:txBody>
          <a:bodyPr tIns="91440" bIns="182880">
            <a:spAutoFit/>
          </a:bodyPr>
          <a:lstStyle/>
          <a:p>
            <a:pPr marL="342900" indent="-342900"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3. The Free Rider Problem in Politics</a:t>
            </a:r>
          </a:p>
          <a:p>
            <a:pPr marL="342900" indent="-342900">
              <a:spcAft>
                <a:spcPct val="50000"/>
              </a:spcAft>
              <a:defRPr/>
            </a:pPr>
            <a:r>
              <a:rPr lang="en-US" sz="2400" b="1" dirty="0">
                <a:solidFill>
                  <a:schemeClr val="bg1"/>
                </a:solidFill>
                <a:latin typeface="Times New Roman" pitchFamily="18" charset="0"/>
              </a:rPr>
              <a:t>	The basic idea (review):</a:t>
            </a:r>
          </a:p>
          <a:p>
            <a:pPr marL="800100" lvl="1" indent="-342900">
              <a:spcAft>
                <a:spcPct val="50000"/>
              </a:spcAft>
              <a:defRPr/>
            </a:pPr>
            <a:r>
              <a:rPr lang="en-US" sz="2400" b="1" dirty="0">
                <a:solidFill>
                  <a:schemeClr val="bg1"/>
                </a:solidFill>
                <a:latin typeface="Times New Roman" pitchFamily="18" charset="0"/>
              </a:rPr>
              <a:t>	</a:t>
            </a:r>
            <a:r>
              <a:rPr lang="en-US" sz="2400" b="1" u="sng" dirty="0">
                <a:solidFill>
                  <a:srgbClr val="FFFF00"/>
                </a:solidFill>
                <a:latin typeface="Times New Roman" pitchFamily="18" charset="0"/>
              </a:rPr>
              <a:t>The Free Rider Problem</a:t>
            </a:r>
            <a:r>
              <a:rPr lang="en-US" sz="2400" b="1" dirty="0">
                <a:solidFill>
                  <a:schemeClr val="bg1"/>
                </a:solidFill>
                <a:latin typeface="Times New Roman" pitchFamily="18" charset="0"/>
              </a:rPr>
              <a:t>: </a:t>
            </a:r>
            <a:r>
              <a:rPr lang="en-US" sz="2400" dirty="0">
                <a:solidFill>
                  <a:schemeClr val="bg1"/>
                </a:solidFill>
                <a:latin typeface="Times New Roman" pitchFamily="18" charset="0"/>
              </a:rPr>
              <a:t>Pursuing your own interest in a rational way ends up hurting your own interests, not just those of other people. </a:t>
            </a:r>
          </a:p>
          <a:p>
            <a:pPr marL="800100" lvl="1" indent="-342900">
              <a:spcAft>
                <a:spcPct val="50000"/>
              </a:spcAft>
              <a:defRPr/>
            </a:pPr>
            <a:r>
              <a:rPr lang="en-US" sz="2400" b="1" dirty="0">
                <a:solidFill>
                  <a:schemeClr val="bg1"/>
                </a:solidFill>
                <a:latin typeface="Times New Roman" pitchFamily="18" charset="0"/>
              </a:rPr>
              <a:t>	</a:t>
            </a:r>
            <a:r>
              <a:rPr lang="en-US" sz="2400" b="1" u="sng" dirty="0">
                <a:solidFill>
                  <a:srgbClr val="FFFF00"/>
                </a:solidFill>
                <a:latin typeface="Times New Roman" pitchFamily="18" charset="0"/>
              </a:rPr>
              <a:t>Public Goods</a:t>
            </a:r>
            <a:r>
              <a:rPr lang="en-US" sz="2400" b="1" dirty="0">
                <a:solidFill>
                  <a:schemeClr val="bg1"/>
                </a:solidFill>
                <a:latin typeface="Times New Roman" pitchFamily="18" charset="0"/>
              </a:rPr>
              <a:t>: </a:t>
            </a:r>
            <a:r>
              <a:rPr lang="en-US" sz="2400" dirty="0">
                <a:solidFill>
                  <a:schemeClr val="bg1"/>
                </a:solidFill>
                <a:latin typeface="Times New Roman" pitchFamily="18" charset="0"/>
              </a:rPr>
              <a:t>A public good is something which broadly benefits everyone (or nearly everyone) and in which the consumption by one person does exclude consumption by some one else. </a:t>
            </a:r>
          </a:p>
          <a:p>
            <a:pPr marL="800100" lvl="1" indent="-342900">
              <a:spcAft>
                <a:spcPct val="50000"/>
              </a:spcAft>
              <a:defRPr/>
            </a:pPr>
            <a:r>
              <a:rPr lang="en-US" sz="2400" dirty="0">
                <a:solidFill>
                  <a:schemeClr val="bg1"/>
                </a:solidFill>
                <a:latin typeface="Times New Roman" pitchFamily="18" charset="0"/>
              </a:rPr>
              <a:t>	</a:t>
            </a:r>
            <a:r>
              <a:rPr lang="en-US" sz="2400" b="1" u="sng" dirty="0">
                <a:solidFill>
                  <a:srgbClr val="FFFF00"/>
                </a:solidFill>
                <a:latin typeface="Times New Roman" pitchFamily="18" charset="0"/>
              </a:rPr>
              <a:t>Democracy is a public good</a:t>
            </a:r>
            <a:r>
              <a:rPr lang="en-US" sz="2400" b="1" dirty="0">
                <a:solidFill>
                  <a:schemeClr val="bg1"/>
                </a:solidFill>
                <a:latin typeface="Times New Roman" pitchFamily="18" charset="0"/>
              </a:rPr>
              <a:t>: </a:t>
            </a:r>
            <a:r>
              <a:rPr lang="en-US" sz="2400" dirty="0">
                <a:solidFill>
                  <a:schemeClr val="bg1"/>
                </a:solidFill>
                <a:latin typeface="Times New Roman" pitchFamily="18" charset="0"/>
              </a:rPr>
              <a:t>Democracy benefits nearly everyone, but it requires a lot of sustained voluntary contribution of activity to function democratically.	</a:t>
            </a:r>
          </a:p>
        </p:txBody>
      </p:sp>
      <p:sp>
        <p:nvSpPr>
          <p:cNvPr id="36868"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24579" name="Text Box 3"/>
          <p:cNvSpPr txBox="1">
            <a:spLocks noChangeArrowheads="1"/>
          </p:cNvSpPr>
          <p:nvPr/>
        </p:nvSpPr>
        <p:spPr bwMode="auto">
          <a:xfrm>
            <a:off x="304800" y="1219200"/>
            <a:ext cx="8458200" cy="3970318"/>
          </a:xfrm>
          <a:prstGeom prst="rect">
            <a:avLst/>
          </a:prstGeom>
          <a:noFill/>
          <a:ln w="76200">
            <a:solidFill>
              <a:schemeClr val="hlink"/>
            </a:solidFill>
            <a:miter lim="800000"/>
            <a:headEnd/>
            <a:tailEnd/>
          </a:ln>
          <a:effectLst/>
        </p:spPr>
        <p:txBody>
          <a:bodyPr>
            <a:spAutoFit/>
          </a:bodyPr>
          <a:lstStyle/>
          <a:p>
            <a:pPr marL="342900" indent="-342900" algn="ctr">
              <a:spcAft>
                <a:spcPct val="50000"/>
              </a:spcAft>
              <a:defRPr/>
            </a:pPr>
            <a:r>
              <a:rPr lang="en-US" sz="3600" b="1" dirty="0">
                <a:solidFill>
                  <a:schemeClr val="bg1"/>
                </a:solidFill>
                <a:effectLst>
                  <a:outerShdw blurRad="38100" dist="38100" dir="2700000" algn="tl">
                    <a:srgbClr val="808080"/>
                  </a:outerShdw>
                </a:effectLst>
                <a:latin typeface="Times New Roman" pitchFamily="18" charset="0"/>
              </a:rPr>
              <a:t>The Free Rider Problem &amp; Democracy</a:t>
            </a:r>
          </a:p>
          <a:p>
            <a:pPr marL="342900" indent="-342900">
              <a:spcAft>
                <a:spcPct val="50000"/>
              </a:spcAft>
              <a:defRPr/>
            </a:pPr>
            <a:r>
              <a:rPr lang="en-US" b="1" dirty="0">
                <a:solidFill>
                  <a:schemeClr val="bg1"/>
                </a:solidFill>
                <a:effectLst>
                  <a:outerShdw blurRad="38100" dist="38100" dir="2700000" algn="tl">
                    <a:srgbClr val="808080"/>
                  </a:outerShdw>
                </a:effectLst>
                <a:latin typeface="Times New Roman" pitchFamily="18" charset="0"/>
              </a:rPr>
              <a:t>Basic issue:</a:t>
            </a:r>
          </a:p>
          <a:p>
            <a:pPr marL="342900" indent="-342900">
              <a:spcAft>
                <a:spcPct val="50000"/>
              </a:spcAft>
              <a:defRPr/>
            </a:pPr>
            <a:r>
              <a:rPr lang="en-US" sz="2400" dirty="0">
                <a:solidFill>
                  <a:schemeClr val="bg1"/>
                </a:solidFill>
                <a:latin typeface="Times New Roman" pitchFamily="18" charset="0"/>
              </a:rPr>
              <a:t>	Democracy requires very high levels of energetic voluntary cooperation among </a:t>
            </a:r>
            <a:r>
              <a:rPr lang="en-US" sz="2400" dirty="0" smtClean="0">
                <a:solidFill>
                  <a:schemeClr val="bg1"/>
                </a:solidFill>
                <a:latin typeface="Times New Roman" pitchFamily="18" charset="0"/>
              </a:rPr>
              <a:t>people. </a:t>
            </a:r>
            <a:r>
              <a:rPr lang="en-US" sz="2400" dirty="0">
                <a:solidFill>
                  <a:schemeClr val="bg1"/>
                </a:solidFill>
                <a:latin typeface="Times New Roman" pitchFamily="18" charset="0"/>
              </a:rPr>
              <a:t>People have to be willing to join together for political purposes. The free rider problem makes this difficult. However, it is easier for wealthy people, people with lots of resources, to overcome this problem.</a:t>
            </a:r>
          </a:p>
          <a:p>
            <a:pPr marL="342900" indent="-342900">
              <a:spcAft>
                <a:spcPct val="50000"/>
              </a:spcAft>
              <a:defRPr/>
            </a:pPr>
            <a:endParaRPr lang="en-US" sz="2400" dirty="0">
              <a:solidFill>
                <a:schemeClr val="bg1"/>
              </a:solidFill>
              <a:latin typeface="Times New Roman" pitchFamily="18" charset="0"/>
            </a:endParaRPr>
          </a:p>
        </p:txBody>
      </p:sp>
      <p:sp>
        <p:nvSpPr>
          <p:cNvPr id="37892"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25603" name="Text Box 3"/>
          <p:cNvSpPr txBox="1">
            <a:spLocks noChangeArrowheads="1"/>
          </p:cNvSpPr>
          <p:nvPr/>
        </p:nvSpPr>
        <p:spPr bwMode="auto">
          <a:xfrm>
            <a:off x="228600" y="914400"/>
            <a:ext cx="8686800" cy="5748338"/>
          </a:xfrm>
          <a:prstGeom prst="rect">
            <a:avLst/>
          </a:prstGeom>
          <a:noFill/>
          <a:ln w="76200">
            <a:solidFill>
              <a:schemeClr val="hlink"/>
            </a:solidFill>
            <a:miter lim="800000"/>
            <a:headEnd/>
            <a:tailEnd/>
          </a:ln>
          <a:effectLst/>
        </p:spPr>
        <p:txBody>
          <a:bodyPr lIns="274320" tIns="365760" rIns="365760" bIns="274320">
            <a:spAutoFit/>
          </a:bodyPr>
          <a:lstStyle/>
          <a:p>
            <a:pPr marL="342900" indent="-342900" algn="ctr">
              <a:spcAft>
                <a:spcPct val="50000"/>
              </a:spcAft>
              <a:defRPr/>
            </a:pPr>
            <a:r>
              <a:rPr lang="en-US" sz="2700" b="1" dirty="0">
                <a:solidFill>
                  <a:schemeClr val="bg1"/>
                </a:solidFill>
                <a:effectLst>
                  <a:outerShdw blurRad="38100" dist="38100" dir="2700000" algn="tl">
                    <a:srgbClr val="808080"/>
                  </a:outerShdw>
                </a:effectLst>
                <a:latin typeface="Times New Roman" pitchFamily="18" charset="0"/>
              </a:rPr>
              <a:t>Why is the Free rider problem more difficult for ordinary citizens to overcome than wealthy citizens?</a:t>
            </a:r>
          </a:p>
          <a:p>
            <a:pPr marL="804863" indent="-288925">
              <a:spcAft>
                <a:spcPct val="50000"/>
              </a:spcAft>
              <a:tabLst>
                <a:tab pos="804863" algn="l"/>
              </a:tabLst>
              <a:defRPr/>
            </a:pPr>
            <a:r>
              <a:rPr lang="en-US" sz="2400" dirty="0">
                <a:latin typeface="Times New Roman" pitchFamily="18" charset="0"/>
              </a:rPr>
              <a:t>1</a:t>
            </a:r>
            <a:r>
              <a:rPr lang="en-US" sz="2000" dirty="0">
                <a:latin typeface="Times New Roman" pitchFamily="18" charset="0"/>
              </a:rPr>
              <a:t>. Efficacy of individual action is low for most people: the impact of your individual action is quite limited.</a:t>
            </a:r>
          </a:p>
          <a:p>
            <a:pPr marL="804863" indent="-288925">
              <a:spcAft>
                <a:spcPct val="50000"/>
              </a:spcAft>
              <a:tabLst>
                <a:tab pos="804863" algn="l"/>
              </a:tabLst>
              <a:defRPr/>
            </a:pPr>
            <a:r>
              <a:rPr lang="en-US" sz="2000" dirty="0">
                <a:latin typeface="Times New Roman" pitchFamily="18" charset="0"/>
              </a:rPr>
              <a:t>2.  If your own actions make little difference, and if it is costly to participate in democracy, why bother participating?</a:t>
            </a:r>
          </a:p>
          <a:p>
            <a:pPr marL="801688" indent="-285750">
              <a:spcAft>
                <a:spcPct val="50000"/>
              </a:spcAft>
              <a:buFontTx/>
              <a:buAutoNum type="arabicPeriod" startAt="3"/>
              <a:tabLst>
                <a:tab pos="801688" algn="l"/>
              </a:tabLst>
              <a:defRPr/>
            </a:pPr>
            <a:r>
              <a:rPr lang="en-US" sz="2000" dirty="0">
                <a:latin typeface="Times New Roman" pitchFamily="18" charset="0"/>
              </a:rPr>
              <a:t>For very wealthy people, their individual action (and especially their money) is likely to make a bigger difference and therefore they are more likely to feel it is worth the trouble to engage in political activities. </a:t>
            </a:r>
          </a:p>
          <a:p>
            <a:pPr marL="801688" indent="-285750">
              <a:spcAft>
                <a:spcPct val="50000"/>
              </a:spcAft>
              <a:buFontTx/>
              <a:buAutoNum type="arabicPeriod" startAt="3"/>
              <a:tabLst>
                <a:tab pos="801688" algn="l"/>
              </a:tabLst>
              <a:defRPr/>
            </a:pPr>
            <a:r>
              <a:rPr lang="en-US" sz="2000" dirty="0">
                <a:latin typeface="Times New Roman" pitchFamily="18" charset="0"/>
              </a:rPr>
              <a:t>The willingness to pay for the rich is less demanding than the willingness to act for the poor.</a:t>
            </a:r>
          </a:p>
          <a:p>
            <a:pPr marL="342900" indent="-342900" algn="ctr">
              <a:spcAft>
                <a:spcPct val="50000"/>
              </a:spcAft>
              <a:defRPr/>
            </a:pPr>
            <a:endParaRPr lang="en-US" sz="2000" dirty="0">
              <a:solidFill>
                <a:schemeClr val="bg1"/>
              </a:solidFill>
              <a:latin typeface="Times New Roman" pitchFamily="18" charset="0"/>
            </a:endParaRPr>
          </a:p>
        </p:txBody>
      </p:sp>
      <p:sp>
        <p:nvSpPr>
          <p:cNvPr id="38916"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25603" name="Text Box 3"/>
          <p:cNvSpPr txBox="1">
            <a:spLocks noChangeArrowheads="1"/>
          </p:cNvSpPr>
          <p:nvPr/>
        </p:nvSpPr>
        <p:spPr bwMode="auto">
          <a:xfrm>
            <a:off x="228600" y="914400"/>
            <a:ext cx="8686800" cy="5748338"/>
          </a:xfrm>
          <a:prstGeom prst="rect">
            <a:avLst/>
          </a:prstGeom>
          <a:noFill/>
          <a:ln w="76200">
            <a:solidFill>
              <a:schemeClr val="hlink"/>
            </a:solidFill>
            <a:miter lim="800000"/>
            <a:headEnd/>
            <a:tailEnd/>
          </a:ln>
          <a:effectLst/>
        </p:spPr>
        <p:txBody>
          <a:bodyPr lIns="274320" tIns="365760" rIns="365760" bIns="274320">
            <a:spAutoFit/>
          </a:bodyPr>
          <a:lstStyle/>
          <a:p>
            <a:pPr marL="342900" indent="-342900" algn="ctr">
              <a:spcAft>
                <a:spcPct val="50000"/>
              </a:spcAft>
              <a:defRPr/>
            </a:pPr>
            <a:r>
              <a:rPr lang="en-US" sz="2700" b="1" dirty="0">
                <a:solidFill>
                  <a:schemeClr val="bg1"/>
                </a:solidFill>
                <a:effectLst>
                  <a:outerShdw blurRad="38100" dist="38100" dir="2700000" algn="tl">
                    <a:srgbClr val="808080"/>
                  </a:outerShdw>
                </a:effectLst>
                <a:latin typeface="Times New Roman" pitchFamily="18" charset="0"/>
              </a:rPr>
              <a:t>Why is the Free rider problem more difficult for ordinary citizens to overcome than wealthy citizens?</a:t>
            </a:r>
          </a:p>
          <a:p>
            <a:pPr marL="804863" indent="-288925">
              <a:spcAft>
                <a:spcPct val="50000"/>
              </a:spcAft>
              <a:tabLst>
                <a:tab pos="804863" algn="l"/>
              </a:tabLst>
              <a:defRPr/>
            </a:pPr>
            <a:r>
              <a:rPr lang="en-US" sz="2000" b="1" dirty="0">
                <a:solidFill>
                  <a:srgbClr val="FFFF00"/>
                </a:solidFill>
                <a:latin typeface="Times New Roman" pitchFamily="18" charset="0"/>
              </a:rPr>
              <a:t>1.</a:t>
            </a:r>
            <a:r>
              <a:rPr lang="en-US" sz="2000" b="1" dirty="0">
                <a:solidFill>
                  <a:srgbClr val="FFFF00"/>
                </a:solidFill>
                <a:effectLst>
                  <a:outerShdw blurRad="38100" dist="38100" dir="2700000" algn="tl">
                    <a:srgbClr val="808080"/>
                  </a:outerShdw>
                </a:effectLst>
                <a:latin typeface="Times New Roman" pitchFamily="18" charset="0"/>
              </a:rPr>
              <a:t> </a:t>
            </a:r>
            <a:r>
              <a:rPr lang="en-US" sz="2000" b="1" dirty="0">
                <a:solidFill>
                  <a:srgbClr val="FFFF00"/>
                </a:solidFill>
                <a:latin typeface="Times New Roman" pitchFamily="18" charset="0"/>
              </a:rPr>
              <a:t>Efficacy of individual action is low for most people: the impact of your individual action is quite limited.</a:t>
            </a:r>
          </a:p>
          <a:p>
            <a:pPr marL="804863" indent="-288925">
              <a:spcAft>
                <a:spcPct val="50000"/>
              </a:spcAft>
              <a:tabLst>
                <a:tab pos="804863" algn="l"/>
              </a:tabLst>
              <a:defRPr/>
            </a:pPr>
            <a:r>
              <a:rPr lang="en-US" sz="2000" dirty="0">
                <a:latin typeface="Times New Roman" pitchFamily="18" charset="0"/>
              </a:rPr>
              <a:t>2.  If your own actions make little difference, and if it is costly to participate in democracy, why bother participating?</a:t>
            </a:r>
          </a:p>
          <a:p>
            <a:pPr marL="801688" indent="-285750">
              <a:spcAft>
                <a:spcPct val="50000"/>
              </a:spcAft>
              <a:buFontTx/>
              <a:buAutoNum type="arabicPeriod" startAt="3"/>
              <a:tabLst>
                <a:tab pos="801688" algn="l"/>
              </a:tabLst>
              <a:defRPr/>
            </a:pPr>
            <a:r>
              <a:rPr lang="en-US" sz="2000" dirty="0">
                <a:latin typeface="Times New Roman" pitchFamily="18" charset="0"/>
              </a:rPr>
              <a:t>For very wealthy people, their individual action (and especially their money) is likely to make a bigger difference and therefore they are more likely to feel it is worth the trouble to engage in political activities. </a:t>
            </a:r>
          </a:p>
          <a:p>
            <a:pPr marL="801688" indent="-285750">
              <a:spcAft>
                <a:spcPct val="50000"/>
              </a:spcAft>
              <a:buFontTx/>
              <a:buAutoNum type="arabicPeriod" startAt="3"/>
              <a:tabLst>
                <a:tab pos="801688" algn="l"/>
              </a:tabLst>
              <a:defRPr/>
            </a:pPr>
            <a:r>
              <a:rPr lang="en-US" sz="2000" dirty="0">
                <a:latin typeface="Times New Roman" pitchFamily="18" charset="0"/>
              </a:rPr>
              <a:t>The willingness to pay for the rich is less demanding than the willingness to act for the poor.</a:t>
            </a:r>
          </a:p>
          <a:p>
            <a:pPr marL="342900" indent="-342900" algn="ctr">
              <a:spcAft>
                <a:spcPct val="50000"/>
              </a:spcAft>
              <a:defRPr/>
            </a:pPr>
            <a:endParaRPr lang="en-US" sz="2000" dirty="0">
              <a:solidFill>
                <a:schemeClr val="bg1"/>
              </a:solidFill>
              <a:latin typeface="Times New Roman" pitchFamily="18" charset="0"/>
            </a:endParaRPr>
          </a:p>
        </p:txBody>
      </p:sp>
      <p:sp>
        <p:nvSpPr>
          <p:cNvPr id="39940"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25603" name="Text Box 3"/>
          <p:cNvSpPr txBox="1">
            <a:spLocks noChangeArrowheads="1"/>
          </p:cNvSpPr>
          <p:nvPr/>
        </p:nvSpPr>
        <p:spPr bwMode="auto">
          <a:xfrm>
            <a:off x="228600" y="914400"/>
            <a:ext cx="8686800" cy="5748338"/>
          </a:xfrm>
          <a:prstGeom prst="rect">
            <a:avLst/>
          </a:prstGeom>
          <a:noFill/>
          <a:ln w="76200">
            <a:solidFill>
              <a:schemeClr val="hlink"/>
            </a:solidFill>
            <a:miter lim="800000"/>
            <a:headEnd/>
            <a:tailEnd/>
          </a:ln>
          <a:effectLst/>
        </p:spPr>
        <p:txBody>
          <a:bodyPr lIns="274320" tIns="365760" rIns="365760" bIns="274320">
            <a:spAutoFit/>
          </a:bodyPr>
          <a:lstStyle/>
          <a:p>
            <a:pPr marL="342900" indent="-342900" algn="ctr">
              <a:spcAft>
                <a:spcPct val="50000"/>
              </a:spcAft>
              <a:defRPr/>
            </a:pPr>
            <a:r>
              <a:rPr lang="en-US" sz="2700" b="1" dirty="0">
                <a:solidFill>
                  <a:schemeClr val="bg1"/>
                </a:solidFill>
                <a:effectLst>
                  <a:outerShdw blurRad="38100" dist="38100" dir="2700000" algn="tl">
                    <a:srgbClr val="808080"/>
                  </a:outerShdw>
                </a:effectLst>
                <a:latin typeface="Times New Roman" pitchFamily="18" charset="0"/>
              </a:rPr>
              <a:t>Why is the Free rider problem more difficult for ordinary citizens to overcome than wealthy citizens?</a:t>
            </a:r>
          </a:p>
          <a:p>
            <a:pPr marL="804863" indent="-288925">
              <a:spcAft>
                <a:spcPct val="50000"/>
              </a:spcAft>
              <a:tabLst>
                <a:tab pos="804863" algn="l"/>
              </a:tabLst>
              <a:defRPr/>
            </a:pPr>
            <a:r>
              <a:rPr lang="en-US" sz="2000" dirty="0">
                <a:solidFill>
                  <a:schemeClr val="bg1"/>
                </a:solidFill>
                <a:latin typeface="Times New Roman" pitchFamily="18" charset="0"/>
              </a:rPr>
              <a:t>1. Efficacy of individual action is low for most people: the impact of your individual action is quite limited.</a:t>
            </a:r>
          </a:p>
          <a:p>
            <a:pPr marL="804863" indent="-288925">
              <a:spcAft>
                <a:spcPct val="50000"/>
              </a:spcAft>
              <a:tabLst>
                <a:tab pos="804863" algn="l"/>
              </a:tabLst>
              <a:defRPr/>
            </a:pPr>
            <a:r>
              <a:rPr lang="en-US" sz="2000" b="1" dirty="0">
                <a:solidFill>
                  <a:srgbClr val="FFFF00"/>
                </a:solidFill>
                <a:latin typeface="Times New Roman" pitchFamily="18" charset="0"/>
              </a:rPr>
              <a:t>2.  If your own actions make little difference, and if it is costly to participate in democracy, why bother participating?</a:t>
            </a:r>
          </a:p>
          <a:p>
            <a:pPr marL="801688" indent="-285750">
              <a:spcAft>
                <a:spcPct val="50000"/>
              </a:spcAft>
              <a:buFontTx/>
              <a:buAutoNum type="arabicPeriod" startAt="3"/>
              <a:tabLst>
                <a:tab pos="801688" algn="l"/>
              </a:tabLst>
              <a:defRPr/>
            </a:pPr>
            <a:r>
              <a:rPr lang="en-US" sz="2000" dirty="0">
                <a:latin typeface="Times New Roman" pitchFamily="18" charset="0"/>
              </a:rPr>
              <a:t>For very wealthy people, their individual action (and especially their money) is likely to make a bigger difference and therefore they are more likely to feel it is worth the trouble to engage in political activities. </a:t>
            </a:r>
          </a:p>
          <a:p>
            <a:pPr marL="801688" indent="-285750">
              <a:spcAft>
                <a:spcPct val="50000"/>
              </a:spcAft>
              <a:buFontTx/>
              <a:buAutoNum type="arabicPeriod" startAt="3"/>
              <a:tabLst>
                <a:tab pos="801688" algn="l"/>
              </a:tabLst>
              <a:defRPr/>
            </a:pPr>
            <a:r>
              <a:rPr lang="en-US" sz="2000" dirty="0">
                <a:latin typeface="Times New Roman" pitchFamily="18" charset="0"/>
              </a:rPr>
              <a:t>The willingness to pay for the rich is less demanding than the willingness to act for the poor.</a:t>
            </a:r>
          </a:p>
          <a:p>
            <a:pPr marL="342900" indent="-342900" algn="ctr">
              <a:spcAft>
                <a:spcPct val="50000"/>
              </a:spcAft>
              <a:defRPr/>
            </a:pPr>
            <a:endParaRPr lang="en-US" sz="2000" dirty="0">
              <a:solidFill>
                <a:schemeClr val="bg1"/>
              </a:solidFill>
              <a:latin typeface="Times New Roman" pitchFamily="18" charset="0"/>
            </a:endParaRPr>
          </a:p>
        </p:txBody>
      </p:sp>
      <p:sp>
        <p:nvSpPr>
          <p:cNvPr id="40964"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25603" name="Text Box 3"/>
          <p:cNvSpPr txBox="1">
            <a:spLocks noChangeArrowheads="1"/>
          </p:cNvSpPr>
          <p:nvPr/>
        </p:nvSpPr>
        <p:spPr bwMode="auto">
          <a:xfrm>
            <a:off x="228600" y="914400"/>
            <a:ext cx="8686800" cy="5748338"/>
          </a:xfrm>
          <a:prstGeom prst="rect">
            <a:avLst/>
          </a:prstGeom>
          <a:noFill/>
          <a:ln w="76200">
            <a:solidFill>
              <a:schemeClr val="hlink"/>
            </a:solidFill>
            <a:miter lim="800000"/>
            <a:headEnd/>
            <a:tailEnd/>
          </a:ln>
          <a:effectLst/>
        </p:spPr>
        <p:txBody>
          <a:bodyPr lIns="274320" tIns="365760" rIns="365760" bIns="274320">
            <a:spAutoFit/>
          </a:bodyPr>
          <a:lstStyle/>
          <a:p>
            <a:pPr marL="342900" indent="-342900" algn="ctr">
              <a:spcAft>
                <a:spcPct val="50000"/>
              </a:spcAft>
              <a:defRPr/>
            </a:pPr>
            <a:r>
              <a:rPr lang="en-US" sz="2700" b="1" dirty="0">
                <a:solidFill>
                  <a:schemeClr val="bg1"/>
                </a:solidFill>
                <a:effectLst>
                  <a:outerShdw blurRad="38100" dist="38100" dir="2700000" algn="tl">
                    <a:srgbClr val="808080"/>
                  </a:outerShdw>
                </a:effectLst>
                <a:latin typeface="Times New Roman" pitchFamily="18" charset="0"/>
              </a:rPr>
              <a:t>Why is the Free rider problem more difficult for ordinary citizens to overcome than wealthy citizens?</a:t>
            </a:r>
          </a:p>
          <a:p>
            <a:pPr marL="804863" indent="-288925">
              <a:spcAft>
                <a:spcPct val="50000"/>
              </a:spcAft>
              <a:tabLst>
                <a:tab pos="804863" algn="l"/>
              </a:tabLst>
              <a:defRPr/>
            </a:pPr>
            <a:r>
              <a:rPr lang="en-US" sz="2000" dirty="0">
                <a:solidFill>
                  <a:schemeClr val="bg1"/>
                </a:solidFill>
                <a:latin typeface="Times New Roman" pitchFamily="18" charset="0"/>
              </a:rPr>
              <a:t>1. Efficacy of individual action is low for most people: the impact of your individual action is quite limited.</a:t>
            </a:r>
          </a:p>
          <a:p>
            <a:pPr marL="804863" indent="-288925">
              <a:spcAft>
                <a:spcPct val="50000"/>
              </a:spcAft>
              <a:tabLst>
                <a:tab pos="804863" algn="l"/>
              </a:tabLst>
              <a:defRPr/>
            </a:pPr>
            <a:r>
              <a:rPr lang="en-US" sz="2000" dirty="0">
                <a:solidFill>
                  <a:schemeClr val="bg1"/>
                </a:solidFill>
                <a:latin typeface="Times New Roman" pitchFamily="18" charset="0"/>
              </a:rPr>
              <a:t>2.  If your own actions make little difference, and if it is costly to participate in democracy, why bother participating?</a:t>
            </a:r>
          </a:p>
          <a:p>
            <a:pPr marL="801688" indent="-285750">
              <a:spcAft>
                <a:spcPct val="50000"/>
              </a:spcAft>
              <a:buFontTx/>
              <a:buAutoNum type="arabicPeriod" startAt="3"/>
              <a:tabLst>
                <a:tab pos="801688" algn="l"/>
              </a:tabLst>
              <a:defRPr/>
            </a:pPr>
            <a:r>
              <a:rPr lang="en-US" sz="2000" b="1" dirty="0">
                <a:solidFill>
                  <a:srgbClr val="FFFF00"/>
                </a:solidFill>
                <a:latin typeface="Times New Roman" pitchFamily="18" charset="0"/>
              </a:rPr>
              <a:t>For very wealthy </a:t>
            </a:r>
            <a:r>
              <a:rPr lang="en-US" sz="2000" b="1" dirty="0" smtClean="0">
                <a:solidFill>
                  <a:srgbClr val="FFFF00"/>
                </a:solidFill>
                <a:latin typeface="Times New Roman" pitchFamily="18" charset="0"/>
              </a:rPr>
              <a:t>people and corporations, </a:t>
            </a:r>
            <a:r>
              <a:rPr lang="en-US" sz="2000" b="1" dirty="0">
                <a:solidFill>
                  <a:srgbClr val="FFFF00"/>
                </a:solidFill>
                <a:latin typeface="Times New Roman" pitchFamily="18" charset="0"/>
              </a:rPr>
              <a:t>their individual action (and especially their money) is likely to make a bigger difference and therefore they are more likely to feel it is worth the trouble to engage in political activities. </a:t>
            </a:r>
          </a:p>
          <a:p>
            <a:pPr marL="801688" indent="-285750">
              <a:spcAft>
                <a:spcPct val="50000"/>
              </a:spcAft>
              <a:buFontTx/>
              <a:buAutoNum type="arabicPeriod" startAt="3"/>
              <a:tabLst>
                <a:tab pos="801688" algn="l"/>
              </a:tabLst>
              <a:defRPr/>
            </a:pPr>
            <a:r>
              <a:rPr lang="en-US" sz="2000" dirty="0">
                <a:latin typeface="Times New Roman" pitchFamily="18" charset="0"/>
              </a:rPr>
              <a:t>The willingness to pay for the rich is less demanding than the willingness to act for the poor.</a:t>
            </a:r>
          </a:p>
          <a:p>
            <a:pPr marL="342900" indent="-342900" algn="ctr">
              <a:spcAft>
                <a:spcPct val="50000"/>
              </a:spcAft>
              <a:defRPr/>
            </a:pPr>
            <a:endParaRPr lang="en-US" sz="2000" dirty="0">
              <a:solidFill>
                <a:schemeClr val="bg1"/>
              </a:solidFill>
              <a:latin typeface="Times New Roman" pitchFamily="18" charset="0"/>
            </a:endParaRPr>
          </a:p>
        </p:txBody>
      </p:sp>
      <p:sp>
        <p:nvSpPr>
          <p:cNvPr id="41988"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25603" name="Text Box 3"/>
          <p:cNvSpPr txBox="1">
            <a:spLocks noChangeArrowheads="1"/>
          </p:cNvSpPr>
          <p:nvPr/>
        </p:nvSpPr>
        <p:spPr bwMode="auto">
          <a:xfrm>
            <a:off x="228600" y="914400"/>
            <a:ext cx="8686800" cy="5748338"/>
          </a:xfrm>
          <a:prstGeom prst="rect">
            <a:avLst/>
          </a:prstGeom>
          <a:noFill/>
          <a:ln w="76200">
            <a:solidFill>
              <a:schemeClr val="hlink"/>
            </a:solidFill>
            <a:miter lim="800000"/>
            <a:headEnd/>
            <a:tailEnd/>
          </a:ln>
          <a:effectLst/>
        </p:spPr>
        <p:txBody>
          <a:bodyPr lIns="274320" tIns="365760" rIns="365760" bIns="274320">
            <a:spAutoFit/>
          </a:bodyPr>
          <a:lstStyle/>
          <a:p>
            <a:pPr marL="342900" indent="-342900" algn="ctr">
              <a:spcAft>
                <a:spcPct val="50000"/>
              </a:spcAft>
              <a:defRPr/>
            </a:pPr>
            <a:r>
              <a:rPr lang="en-US" sz="2700" b="1" dirty="0">
                <a:solidFill>
                  <a:schemeClr val="bg1"/>
                </a:solidFill>
                <a:effectLst>
                  <a:outerShdw blurRad="38100" dist="38100" dir="2700000" algn="tl">
                    <a:srgbClr val="808080"/>
                  </a:outerShdw>
                </a:effectLst>
                <a:latin typeface="Times New Roman" pitchFamily="18" charset="0"/>
              </a:rPr>
              <a:t>Why is the Free rider problem more difficult for ordinary citizens to overcome than wealthy citizens?</a:t>
            </a:r>
          </a:p>
          <a:p>
            <a:pPr marL="804863" indent="-288925">
              <a:spcAft>
                <a:spcPct val="50000"/>
              </a:spcAft>
              <a:tabLst>
                <a:tab pos="804863" algn="l"/>
              </a:tabLst>
              <a:defRPr/>
            </a:pPr>
            <a:r>
              <a:rPr lang="en-US" sz="2000" dirty="0">
                <a:solidFill>
                  <a:schemeClr val="bg1"/>
                </a:solidFill>
                <a:latin typeface="Times New Roman" pitchFamily="18" charset="0"/>
              </a:rPr>
              <a:t>1. Efficacy of individual action is low for most people: the impact of your individual action is quite limited.</a:t>
            </a:r>
          </a:p>
          <a:p>
            <a:pPr marL="804863" indent="-288925">
              <a:spcAft>
                <a:spcPct val="50000"/>
              </a:spcAft>
              <a:tabLst>
                <a:tab pos="804863" algn="l"/>
              </a:tabLst>
              <a:defRPr/>
            </a:pPr>
            <a:r>
              <a:rPr lang="en-US" sz="2000" dirty="0">
                <a:solidFill>
                  <a:schemeClr val="bg1"/>
                </a:solidFill>
                <a:latin typeface="Times New Roman" pitchFamily="18" charset="0"/>
              </a:rPr>
              <a:t>2.  If your own actions make little difference, and if it is costly to participate in democracy, why bother participating?</a:t>
            </a:r>
          </a:p>
          <a:p>
            <a:pPr marL="801688" indent="-285750">
              <a:spcAft>
                <a:spcPct val="50000"/>
              </a:spcAft>
              <a:buFontTx/>
              <a:buAutoNum type="arabicPeriod" startAt="3"/>
              <a:tabLst>
                <a:tab pos="801688" algn="l"/>
              </a:tabLst>
              <a:defRPr/>
            </a:pPr>
            <a:r>
              <a:rPr lang="en-US" sz="2000" dirty="0">
                <a:solidFill>
                  <a:schemeClr val="bg1"/>
                </a:solidFill>
                <a:latin typeface="Times New Roman" pitchFamily="18" charset="0"/>
              </a:rPr>
              <a:t>For very wealthy </a:t>
            </a:r>
            <a:r>
              <a:rPr lang="en-US" sz="2000" dirty="0" smtClean="0">
                <a:solidFill>
                  <a:schemeClr val="bg1"/>
                </a:solidFill>
                <a:latin typeface="Times New Roman" pitchFamily="18" charset="0"/>
              </a:rPr>
              <a:t>people and corporations, </a:t>
            </a:r>
            <a:r>
              <a:rPr lang="en-US" sz="2000" dirty="0">
                <a:solidFill>
                  <a:schemeClr val="bg1"/>
                </a:solidFill>
                <a:latin typeface="Times New Roman" pitchFamily="18" charset="0"/>
              </a:rPr>
              <a:t>their individual action (and especially their money) is likely to make a bigger difference and therefore they are more likely to feel it is worth the trouble to engage in political activities. </a:t>
            </a:r>
          </a:p>
          <a:p>
            <a:pPr marL="801688" indent="-285750">
              <a:spcAft>
                <a:spcPct val="50000"/>
              </a:spcAft>
              <a:buFontTx/>
              <a:buAutoNum type="arabicPeriod" startAt="3"/>
              <a:tabLst>
                <a:tab pos="801688" algn="l"/>
              </a:tabLst>
              <a:defRPr/>
            </a:pPr>
            <a:r>
              <a:rPr lang="en-US" sz="2000" b="1" dirty="0">
                <a:solidFill>
                  <a:srgbClr val="FFFF00"/>
                </a:solidFill>
                <a:latin typeface="Times New Roman" pitchFamily="18" charset="0"/>
              </a:rPr>
              <a:t>The </a:t>
            </a:r>
            <a:r>
              <a:rPr lang="en-US" sz="2000" b="1" i="1" dirty="0">
                <a:solidFill>
                  <a:srgbClr val="FFFF00"/>
                </a:solidFill>
                <a:latin typeface="Times New Roman" pitchFamily="18" charset="0"/>
              </a:rPr>
              <a:t>willingness to pay </a:t>
            </a:r>
            <a:r>
              <a:rPr lang="en-US" sz="2000" b="1" dirty="0">
                <a:solidFill>
                  <a:srgbClr val="FFFF00"/>
                </a:solidFill>
                <a:latin typeface="Times New Roman" pitchFamily="18" charset="0"/>
              </a:rPr>
              <a:t>for the very rich is less demanding than the </a:t>
            </a:r>
            <a:r>
              <a:rPr lang="en-US" sz="2000" b="1" i="1" dirty="0">
                <a:solidFill>
                  <a:srgbClr val="FFFF00"/>
                </a:solidFill>
                <a:latin typeface="Times New Roman" pitchFamily="18" charset="0"/>
              </a:rPr>
              <a:t>willingness to act </a:t>
            </a:r>
            <a:r>
              <a:rPr lang="en-US" sz="2000" b="1" dirty="0">
                <a:solidFill>
                  <a:srgbClr val="FFFF00"/>
                </a:solidFill>
                <a:latin typeface="Times New Roman" pitchFamily="18" charset="0"/>
              </a:rPr>
              <a:t>for the </a:t>
            </a:r>
            <a:r>
              <a:rPr lang="en-US" sz="2000" b="1" dirty="0" smtClean="0">
                <a:solidFill>
                  <a:srgbClr val="FFFF00"/>
                </a:solidFill>
                <a:latin typeface="Times New Roman" pitchFamily="18" charset="0"/>
              </a:rPr>
              <a:t>average person.</a:t>
            </a:r>
            <a:endParaRPr lang="en-US" sz="2000" b="1" dirty="0">
              <a:solidFill>
                <a:srgbClr val="FFFF00"/>
              </a:solidFill>
              <a:latin typeface="Times New Roman" pitchFamily="18" charset="0"/>
            </a:endParaRPr>
          </a:p>
          <a:p>
            <a:pPr marL="342900" indent="-342900" algn="ctr">
              <a:spcAft>
                <a:spcPct val="50000"/>
              </a:spcAft>
              <a:defRPr/>
            </a:pPr>
            <a:endParaRPr lang="en-US" sz="2000" dirty="0">
              <a:solidFill>
                <a:schemeClr val="bg1"/>
              </a:solidFill>
              <a:latin typeface="Times New Roman" pitchFamily="18" charset="0"/>
            </a:endParaRPr>
          </a:p>
        </p:txBody>
      </p:sp>
      <p:sp>
        <p:nvSpPr>
          <p:cNvPr id="43012"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762000"/>
            <a:ext cx="8458200" cy="5124450"/>
          </a:xfrm>
          <a:prstGeom prst="rect">
            <a:avLst/>
          </a:prstGeom>
          <a:noFill/>
          <a:ln w="76200">
            <a:solidFill>
              <a:schemeClr val="hlink"/>
            </a:solidFill>
            <a:miter lim="800000"/>
            <a:headEnd/>
            <a:tailEnd/>
          </a:ln>
          <a:effectLst/>
        </p:spPr>
        <p:txBody>
          <a:bodyPr lIns="182880" tIns="182880" rIns="182880" bIns="182880">
            <a:spAutoFit/>
          </a:bodyPr>
          <a:lstStyle/>
          <a:p>
            <a:pPr algn="ctr">
              <a:spcBef>
                <a:spcPct val="50000"/>
              </a:spcBef>
              <a:defRPr/>
            </a:pPr>
            <a:r>
              <a:rPr lang="en-US" sz="3200" b="1" dirty="0">
                <a:solidFill>
                  <a:schemeClr val="bg1"/>
                </a:solidFill>
                <a:latin typeface="Times New Roman" pitchFamily="18" charset="0"/>
              </a:rPr>
              <a:t>The abstract value at the core of democracy: </a:t>
            </a:r>
          </a:p>
          <a:p>
            <a:pPr algn="ctr">
              <a:spcBef>
                <a:spcPts val="0"/>
              </a:spcBef>
              <a:defRPr/>
            </a:pPr>
            <a:r>
              <a:rPr lang="en-US" sz="3200" b="1" i="1" dirty="0">
                <a:solidFill>
                  <a:schemeClr val="bg1"/>
                </a:solidFill>
                <a:latin typeface="Times New Roman" pitchFamily="18" charset="0"/>
              </a:rPr>
              <a:t>self-determination</a:t>
            </a:r>
          </a:p>
          <a:p>
            <a:pPr>
              <a:spcBef>
                <a:spcPts val="0"/>
              </a:spcBef>
              <a:defRPr/>
            </a:pPr>
            <a:endParaRPr lang="en-US" b="1" dirty="0">
              <a:solidFill>
                <a:schemeClr val="bg1"/>
              </a:solidFill>
              <a:latin typeface="Times New Roman" pitchFamily="18" charset="0"/>
            </a:endParaRPr>
          </a:p>
          <a:p>
            <a:pPr>
              <a:spcBef>
                <a:spcPts val="0"/>
              </a:spcBef>
              <a:defRPr/>
            </a:pPr>
            <a:r>
              <a:rPr lang="en-US" dirty="0">
                <a:latin typeface="Times New Roman" pitchFamily="18" charset="0"/>
              </a:rPr>
              <a:t>All people should have broadly equal access to the necessary means to participate meaningfully in decisions over things which affect their lives. This includes both the freedom of individuals to make choices that affect their own lives as separate persons and their capacity to participate in collective decisions which affect their lives as members of a broader community.</a:t>
            </a:r>
          </a:p>
          <a:p>
            <a:pPr>
              <a:spcBef>
                <a:spcPct val="50000"/>
              </a:spcBef>
              <a:defRPr/>
            </a:pPr>
            <a:endParaRPr lang="en-US" sz="1400" dirty="0">
              <a:solidFill>
                <a:schemeClr val="bg1"/>
              </a:solidFill>
              <a:effectLst>
                <a:outerShdw blurRad="38100" dist="38100" dir="2700000" algn="tl">
                  <a:srgbClr val="808080"/>
                </a:outerShdw>
              </a:effectLst>
              <a:latin typeface="Times New Roman" pitchFamily="18" charset="0"/>
            </a:endParaRPr>
          </a:p>
        </p:txBody>
      </p:sp>
      <p:sp>
        <p:nvSpPr>
          <p:cNvPr id="7171"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22531" name="Text Box 3"/>
          <p:cNvSpPr txBox="1">
            <a:spLocks noChangeArrowheads="1"/>
          </p:cNvSpPr>
          <p:nvPr/>
        </p:nvSpPr>
        <p:spPr bwMode="auto">
          <a:xfrm>
            <a:off x="228600" y="569913"/>
            <a:ext cx="8686800" cy="6016625"/>
          </a:xfrm>
          <a:prstGeom prst="rect">
            <a:avLst/>
          </a:prstGeom>
          <a:noFill/>
          <a:ln w="76200">
            <a:solidFill>
              <a:schemeClr val="hlink"/>
            </a:solidFill>
            <a:miter lim="800000"/>
            <a:headEnd/>
            <a:tailEnd/>
          </a:ln>
          <a:effectLst/>
        </p:spPr>
        <p:txBody>
          <a:bodyPr>
            <a:spAutoFit/>
          </a:bodyPr>
          <a:lstStyle/>
          <a:p>
            <a:pPr marL="342900" indent="-342900"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4. Rational Ignorance</a:t>
            </a:r>
            <a:endParaRPr lang="en-US" b="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10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10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1000" i="1" dirty="0">
              <a:solidFill>
                <a:schemeClr val="bg1"/>
              </a:solidFill>
              <a:effectLst>
                <a:outerShdw blurRad="38100" dist="38100" dir="2700000" algn="tl">
                  <a:srgbClr val="808080"/>
                </a:outerShdw>
              </a:effectLst>
              <a:latin typeface="Times New Roman" pitchFamily="18" charset="0"/>
            </a:endParaRPr>
          </a:p>
        </p:txBody>
      </p:sp>
      <p:sp>
        <p:nvSpPr>
          <p:cNvPr id="44036"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22531" name="Text Box 3"/>
          <p:cNvSpPr txBox="1">
            <a:spLocks noChangeArrowheads="1"/>
          </p:cNvSpPr>
          <p:nvPr/>
        </p:nvSpPr>
        <p:spPr bwMode="auto">
          <a:xfrm>
            <a:off x="228600" y="569913"/>
            <a:ext cx="8686800" cy="6059487"/>
          </a:xfrm>
          <a:prstGeom prst="rect">
            <a:avLst/>
          </a:prstGeom>
          <a:noFill/>
          <a:ln w="76200">
            <a:solidFill>
              <a:schemeClr val="hlink"/>
            </a:solidFill>
            <a:miter lim="800000"/>
            <a:headEnd/>
            <a:tailEnd/>
          </a:ln>
          <a:effectLst/>
        </p:spPr>
        <p:txBody>
          <a:bodyPr>
            <a:spAutoFit/>
          </a:bodyPr>
          <a:lstStyle/>
          <a:p>
            <a:pPr marL="342900" indent="-342900"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4. Rational Ignorance</a:t>
            </a:r>
            <a:endParaRPr lang="en-US" b="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buFontTx/>
              <a:buAutoNum type="arabicPeriod"/>
              <a:defRPr/>
            </a:pPr>
            <a:r>
              <a:rPr lang="en-US" sz="2200" b="1" dirty="0">
                <a:solidFill>
                  <a:srgbClr val="FFFF00"/>
                </a:solidFill>
                <a:latin typeface="Times New Roman" pitchFamily="18" charset="0"/>
              </a:rPr>
              <a:t>Information is necessary for politics, but good information is costly</a:t>
            </a:r>
            <a:r>
              <a:rPr lang="en-US" sz="2200" b="1" dirty="0">
                <a:solidFill>
                  <a:schemeClr val="bg1"/>
                </a:solidFill>
                <a:latin typeface="Times New Roman" pitchFamily="18" charset="0"/>
              </a:rPr>
              <a:t>.</a:t>
            </a: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10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10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1000" i="1" dirty="0">
              <a:solidFill>
                <a:schemeClr val="bg1"/>
              </a:solidFill>
              <a:effectLst>
                <a:outerShdw blurRad="38100" dist="38100" dir="2700000" algn="tl">
                  <a:srgbClr val="808080"/>
                </a:outerShdw>
              </a:effectLst>
              <a:latin typeface="Times New Roman" pitchFamily="18" charset="0"/>
            </a:endParaRPr>
          </a:p>
        </p:txBody>
      </p:sp>
      <p:sp>
        <p:nvSpPr>
          <p:cNvPr id="45060"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28675" name="Text Box 3"/>
          <p:cNvSpPr txBox="1">
            <a:spLocks noChangeArrowheads="1"/>
          </p:cNvSpPr>
          <p:nvPr/>
        </p:nvSpPr>
        <p:spPr bwMode="auto">
          <a:xfrm>
            <a:off x="228600" y="569913"/>
            <a:ext cx="8686800" cy="6078537"/>
          </a:xfrm>
          <a:prstGeom prst="rect">
            <a:avLst/>
          </a:prstGeom>
          <a:noFill/>
          <a:ln w="76200">
            <a:solidFill>
              <a:schemeClr val="hlink"/>
            </a:solidFill>
            <a:miter lim="800000"/>
            <a:headEnd/>
            <a:tailEnd/>
          </a:ln>
          <a:effectLst/>
        </p:spPr>
        <p:txBody>
          <a:bodyPr>
            <a:spAutoFit/>
          </a:bodyPr>
          <a:lstStyle/>
          <a:p>
            <a:pPr marL="342900" indent="-342900"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4. Rational Ignorance</a:t>
            </a:r>
            <a:endParaRPr lang="en-US" b="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buFontTx/>
              <a:buAutoNum type="arabicPeriod"/>
              <a:defRPr/>
            </a:pPr>
            <a:r>
              <a:rPr lang="en-US" sz="2200" dirty="0">
                <a:solidFill>
                  <a:srgbClr val="DDDDDD"/>
                </a:solidFill>
                <a:latin typeface="Times New Roman" pitchFamily="18" charset="0"/>
              </a:rPr>
              <a:t>Information is necessary for politics, but good information is costly.</a:t>
            </a:r>
          </a:p>
          <a:p>
            <a:pPr marL="342900" indent="-342900">
              <a:spcAft>
                <a:spcPct val="50000"/>
              </a:spcAft>
              <a:buFontTx/>
              <a:buAutoNum type="arabicPeriod"/>
              <a:defRPr/>
            </a:pPr>
            <a:r>
              <a:rPr lang="en-US" sz="2200" b="1" dirty="0">
                <a:solidFill>
                  <a:srgbClr val="FFFF00"/>
                </a:solidFill>
                <a:latin typeface="Times New Roman" pitchFamily="18" charset="0"/>
              </a:rPr>
              <a:t>Question: are the benefits of good information &gt; costs of acquiring high quality information?</a:t>
            </a:r>
          </a:p>
          <a:p>
            <a:pPr marL="342900" indent="-342900">
              <a:spcAft>
                <a:spcPct val="50000"/>
              </a:spcAft>
              <a:defRPr/>
            </a:pPr>
            <a:endParaRPr lang="en-US" sz="2200"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p:txBody>
      </p:sp>
      <p:sp>
        <p:nvSpPr>
          <p:cNvPr id="46084"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29699" name="Text Box 3"/>
          <p:cNvSpPr txBox="1">
            <a:spLocks noChangeArrowheads="1"/>
          </p:cNvSpPr>
          <p:nvPr/>
        </p:nvSpPr>
        <p:spPr bwMode="auto">
          <a:xfrm>
            <a:off x="228600" y="569913"/>
            <a:ext cx="8686800" cy="6078537"/>
          </a:xfrm>
          <a:prstGeom prst="rect">
            <a:avLst/>
          </a:prstGeom>
          <a:noFill/>
          <a:ln w="76200">
            <a:solidFill>
              <a:schemeClr val="hlink"/>
            </a:solidFill>
            <a:miter lim="800000"/>
            <a:headEnd/>
            <a:tailEnd/>
          </a:ln>
          <a:effectLst/>
        </p:spPr>
        <p:txBody>
          <a:bodyPr>
            <a:spAutoFit/>
          </a:bodyPr>
          <a:lstStyle/>
          <a:p>
            <a:pPr marL="342900" indent="-342900"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4. Rational Ignorance</a:t>
            </a:r>
            <a:endParaRPr lang="en-US" b="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buFontTx/>
              <a:buAutoNum type="arabicPeriod"/>
              <a:defRPr/>
            </a:pPr>
            <a:r>
              <a:rPr lang="en-US" sz="2200" dirty="0">
                <a:solidFill>
                  <a:srgbClr val="DDDDDD"/>
                </a:solidFill>
                <a:latin typeface="Times New Roman" pitchFamily="18" charset="0"/>
              </a:rPr>
              <a:t>Information is necessary for politics, but good information is costly.</a:t>
            </a:r>
          </a:p>
          <a:p>
            <a:pPr marL="342900" indent="-342900">
              <a:spcAft>
                <a:spcPct val="50000"/>
              </a:spcAft>
              <a:buFontTx/>
              <a:buAutoNum type="arabicPeriod"/>
              <a:defRPr/>
            </a:pPr>
            <a:r>
              <a:rPr lang="en-US" sz="2200" dirty="0">
                <a:solidFill>
                  <a:srgbClr val="DDDDDD"/>
                </a:solidFill>
                <a:latin typeface="Times New Roman" pitchFamily="18" charset="0"/>
              </a:rPr>
              <a:t>Question: are the benefits of good information &gt; costs of acquiring high quality information?</a:t>
            </a:r>
          </a:p>
          <a:p>
            <a:pPr marL="342900" indent="-342900">
              <a:spcAft>
                <a:spcPct val="50000"/>
              </a:spcAft>
              <a:buFontTx/>
              <a:buAutoNum type="arabicPeriod"/>
              <a:defRPr/>
            </a:pPr>
            <a:r>
              <a:rPr lang="en-US" sz="2200" b="1" dirty="0">
                <a:solidFill>
                  <a:srgbClr val="FFFF00"/>
                </a:solidFill>
                <a:latin typeface="Times New Roman" pitchFamily="18" charset="0"/>
              </a:rPr>
              <a:t>Answer for most citizens = no</a:t>
            </a:r>
          </a:p>
          <a:p>
            <a:pPr marL="342900" indent="-342900">
              <a:spcAft>
                <a:spcPct val="50000"/>
              </a:spcAft>
              <a:defRPr/>
            </a:pPr>
            <a:endParaRPr lang="en-US" sz="2200"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r>
              <a:rPr lang="en-US" sz="2200" dirty="0">
                <a:solidFill>
                  <a:schemeClr val="bg1"/>
                </a:solidFill>
                <a:effectLst>
                  <a:outerShdw blurRad="38100" dist="38100" dir="2700000" algn="tl">
                    <a:srgbClr val="808080"/>
                  </a:outerShdw>
                </a:effectLst>
                <a:latin typeface="Times New Roman" pitchFamily="18" charset="0"/>
              </a:rPr>
              <a:t>  </a:t>
            </a:r>
          </a:p>
          <a:p>
            <a:pPr marL="342900" indent="-342900">
              <a:spcAft>
                <a:spcPct val="50000"/>
              </a:spcAft>
              <a:defRPr/>
            </a:pPr>
            <a:endParaRPr lang="en-US" sz="2200"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p:txBody>
      </p:sp>
      <p:sp>
        <p:nvSpPr>
          <p:cNvPr id="47108"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30723" name="Text Box 3"/>
          <p:cNvSpPr txBox="1">
            <a:spLocks noChangeArrowheads="1"/>
          </p:cNvSpPr>
          <p:nvPr/>
        </p:nvSpPr>
        <p:spPr bwMode="auto">
          <a:xfrm>
            <a:off x="228600" y="569913"/>
            <a:ext cx="8686800" cy="6059487"/>
          </a:xfrm>
          <a:prstGeom prst="rect">
            <a:avLst/>
          </a:prstGeom>
          <a:noFill/>
          <a:ln w="76200">
            <a:solidFill>
              <a:schemeClr val="hlink"/>
            </a:solidFill>
            <a:miter lim="800000"/>
            <a:headEnd/>
            <a:tailEnd/>
          </a:ln>
          <a:effectLst/>
        </p:spPr>
        <p:txBody>
          <a:bodyPr>
            <a:spAutoFit/>
          </a:bodyPr>
          <a:lstStyle/>
          <a:p>
            <a:pPr marL="342900" indent="-342900"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4. Rational Ignorance</a:t>
            </a:r>
            <a:endParaRPr lang="en-US" b="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buFontTx/>
              <a:buAutoNum type="arabicPeriod"/>
              <a:defRPr/>
            </a:pPr>
            <a:r>
              <a:rPr lang="en-US" sz="2200" dirty="0">
                <a:solidFill>
                  <a:srgbClr val="DDDDDD"/>
                </a:solidFill>
                <a:latin typeface="Times New Roman" pitchFamily="18" charset="0"/>
              </a:rPr>
              <a:t>Information is necessary for politics, but good information is costly.</a:t>
            </a:r>
          </a:p>
          <a:p>
            <a:pPr marL="342900" indent="-342900">
              <a:spcAft>
                <a:spcPct val="50000"/>
              </a:spcAft>
              <a:buFontTx/>
              <a:buAutoNum type="arabicPeriod"/>
              <a:defRPr/>
            </a:pPr>
            <a:r>
              <a:rPr lang="en-US" sz="2200" dirty="0">
                <a:solidFill>
                  <a:srgbClr val="DDDDDD"/>
                </a:solidFill>
                <a:latin typeface="Times New Roman" pitchFamily="18" charset="0"/>
              </a:rPr>
              <a:t>Question: are the benefits of good information &gt; costs of acquiring high quality information?</a:t>
            </a:r>
          </a:p>
          <a:p>
            <a:pPr marL="342900" indent="-342900">
              <a:spcAft>
                <a:spcPct val="50000"/>
              </a:spcAft>
              <a:buFontTx/>
              <a:buAutoNum type="arabicPeriod"/>
              <a:defRPr/>
            </a:pPr>
            <a:r>
              <a:rPr lang="en-US" sz="2200" dirty="0">
                <a:solidFill>
                  <a:srgbClr val="DDDDDD"/>
                </a:solidFill>
                <a:latin typeface="Times New Roman" pitchFamily="18" charset="0"/>
              </a:rPr>
              <a:t>Answer for most citizens = no</a:t>
            </a:r>
          </a:p>
          <a:p>
            <a:pPr marL="342900" indent="-342900">
              <a:spcAft>
                <a:spcPct val="50000"/>
              </a:spcAft>
              <a:buFontTx/>
              <a:buAutoNum type="arabicPeriod"/>
              <a:defRPr/>
            </a:pPr>
            <a:r>
              <a:rPr lang="en-US" sz="2200" b="1" dirty="0">
                <a:solidFill>
                  <a:srgbClr val="FFFF00"/>
                </a:solidFill>
                <a:latin typeface="Times New Roman" pitchFamily="18" charset="0"/>
              </a:rPr>
              <a:t>Two reasons for this: </a:t>
            </a:r>
          </a:p>
          <a:p>
            <a:pPr marL="800100" lvl="1" indent="-342900">
              <a:spcAft>
                <a:spcPct val="50000"/>
              </a:spcAft>
              <a:defRPr/>
            </a:pPr>
            <a:r>
              <a:rPr lang="en-US" sz="2200" b="1" dirty="0">
                <a:solidFill>
                  <a:srgbClr val="FFFF00"/>
                </a:solidFill>
                <a:latin typeface="Times New Roman" pitchFamily="18" charset="0"/>
              </a:rPr>
              <a:t>	(</a:t>
            </a:r>
            <a:r>
              <a:rPr lang="en-US" sz="2200" b="1" dirty="0" err="1">
                <a:solidFill>
                  <a:srgbClr val="FFFF00"/>
                </a:solidFill>
                <a:latin typeface="Times New Roman" pitchFamily="18" charset="0"/>
              </a:rPr>
              <a:t>i</a:t>
            </a:r>
            <a:r>
              <a:rPr lang="en-US" sz="2200" b="1" dirty="0">
                <a:solidFill>
                  <a:srgbClr val="FFFF00"/>
                </a:solidFill>
                <a:latin typeface="Times New Roman" pitchFamily="18" charset="0"/>
              </a:rPr>
              <a:t>) the costs </a:t>
            </a:r>
            <a:r>
              <a:rPr lang="en-US" sz="2200" b="1" dirty="0" smtClean="0">
                <a:solidFill>
                  <a:srgbClr val="FFFF00"/>
                </a:solidFill>
                <a:latin typeface="Times New Roman" pitchFamily="18" charset="0"/>
              </a:rPr>
              <a:t>of good information for </a:t>
            </a:r>
            <a:r>
              <a:rPr lang="en-US" sz="2200" b="1" dirty="0">
                <a:solidFill>
                  <a:srgbClr val="FFFF00"/>
                </a:solidFill>
                <a:latin typeface="Times New Roman" pitchFamily="18" charset="0"/>
              </a:rPr>
              <a:t>most people are very high</a:t>
            </a:r>
          </a:p>
          <a:p>
            <a:pPr marL="800100" lvl="1" indent="-342900">
              <a:spcAft>
                <a:spcPct val="50000"/>
              </a:spcAft>
              <a:defRPr/>
            </a:pPr>
            <a:r>
              <a:rPr lang="en-US" sz="2200" b="1" dirty="0">
                <a:solidFill>
                  <a:srgbClr val="FFFF00"/>
                </a:solidFill>
                <a:latin typeface="Times New Roman" pitchFamily="18" charset="0"/>
              </a:rPr>
              <a:t>	(ii) the ability of most citizens to make a political difference using this information is very small</a:t>
            </a:r>
          </a:p>
          <a:p>
            <a:pPr marL="342900" indent="-342900">
              <a:spcAft>
                <a:spcPct val="50000"/>
              </a:spcAft>
              <a:defRPr/>
            </a:pPr>
            <a:endParaRPr lang="en-US" sz="2200"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r>
              <a:rPr lang="en-US" sz="2200" dirty="0">
                <a:solidFill>
                  <a:schemeClr val="bg1"/>
                </a:solidFill>
                <a:effectLst>
                  <a:outerShdw blurRad="38100" dist="38100" dir="2700000" algn="tl">
                    <a:srgbClr val="808080"/>
                  </a:outerShdw>
                </a:effectLst>
                <a:latin typeface="Times New Roman" pitchFamily="18" charset="0"/>
              </a:rPr>
              <a:t>  </a:t>
            </a:r>
          </a:p>
          <a:p>
            <a:pPr marL="342900" indent="-342900">
              <a:spcAft>
                <a:spcPct val="50000"/>
              </a:spcAft>
              <a:defRPr/>
            </a:pPr>
            <a:endParaRPr lang="en-US" sz="2200" i="1" dirty="0">
              <a:solidFill>
                <a:schemeClr val="bg1"/>
              </a:solidFill>
              <a:effectLst>
                <a:outerShdw blurRad="38100" dist="38100" dir="2700000" algn="tl">
                  <a:srgbClr val="808080"/>
                </a:outerShdw>
              </a:effectLst>
              <a:latin typeface="Times New Roman" pitchFamily="18" charset="0"/>
            </a:endParaRPr>
          </a:p>
        </p:txBody>
      </p:sp>
      <p:sp>
        <p:nvSpPr>
          <p:cNvPr id="48132"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31747" name="Text Box 3"/>
          <p:cNvSpPr txBox="1">
            <a:spLocks noChangeArrowheads="1"/>
          </p:cNvSpPr>
          <p:nvPr/>
        </p:nvSpPr>
        <p:spPr bwMode="auto">
          <a:xfrm>
            <a:off x="228600" y="569913"/>
            <a:ext cx="8686800" cy="6083300"/>
          </a:xfrm>
          <a:prstGeom prst="rect">
            <a:avLst/>
          </a:prstGeom>
          <a:noFill/>
          <a:ln w="76200">
            <a:solidFill>
              <a:schemeClr val="hlink"/>
            </a:solidFill>
            <a:miter lim="800000"/>
            <a:headEnd/>
            <a:tailEnd/>
          </a:ln>
          <a:effectLst/>
        </p:spPr>
        <p:txBody>
          <a:bodyPr>
            <a:spAutoFit/>
          </a:bodyPr>
          <a:lstStyle/>
          <a:p>
            <a:pPr marL="342900" indent="-342900"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4. Rational Ignorance</a:t>
            </a:r>
            <a:endParaRPr lang="en-US" b="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buFontTx/>
              <a:buAutoNum type="arabicPeriod"/>
              <a:defRPr/>
            </a:pPr>
            <a:r>
              <a:rPr lang="en-US" sz="2200" dirty="0">
                <a:solidFill>
                  <a:srgbClr val="DDDDDD"/>
                </a:solidFill>
                <a:latin typeface="Times New Roman" pitchFamily="18" charset="0"/>
              </a:rPr>
              <a:t>Information is necessary for politics, but good information is costly.</a:t>
            </a:r>
          </a:p>
          <a:p>
            <a:pPr marL="342900" indent="-342900">
              <a:spcAft>
                <a:spcPct val="50000"/>
              </a:spcAft>
              <a:buFontTx/>
              <a:buAutoNum type="arabicPeriod"/>
              <a:defRPr/>
            </a:pPr>
            <a:r>
              <a:rPr lang="en-US" sz="2200" dirty="0">
                <a:solidFill>
                  <a:srgbClr val="DDDDDD"/>
                </a:solidFill>
                <a:latin typeface="Times New Roman" pitchFamily="18" charset="0"/>
              </a:rPr>
              <a:t>Question: are the benefits of good information &gt; costs of acquiring high quality information?</a:t>
            </a:r>
          </a:p>
          <a:p>
            <a:pPr marL="342900" indent="-342900">
              <a:spcAft>
                <a:spcPct val="50000"/>
              </a:spcAft>
              <a:buFontTx/>
              <a:buAutoNum type="arabicPeriod"/>
              <a:defRPr/>
            </a:pPr>
            <a:r>
              <a:rPr lang="en-US" sz="2200" dirty="0">
                <a:solidFill>
                  <a:srgbClr val="DDDDDD"/>
                </a:solidFill>
                <a:latin typeface="Times New Roman" pitchFamily="18" charset="0"/>
              </a:rPr>
              <a:t>Answer for most citizens = no</a:t>
            </a:r>
          </a:p>
          <a:p>
            <a:pPr marL="342900" indent="-342900">
              <a:spcAft>
                <a:spcPct val="50000"/>
              </a:spcAft>
              <a:buFontTx/>
              <a:buAutoNum type="arabicPeriod"/>
              <a:defRPr/>
            </a:pPr>
            <a:r>
              <a:rPr lang="en-US" sz="2200" dirty="0">
                <a:solidFill>
                  <a:srgbClr val="DDDDDD"/>
                </a:solidFill>
                <a:latin typeface="Times New Roman" pitchFamily="18" charset="0"/>
              </a:rPr>
              <a:t>Two reasons for this: </a:t>
            </a:r>
          </a:p>
          <a:p>
            <a:pPr marL="800100" lvl="1" indent="-342900">
              <a:spcAft>
                <a:spcPct val="50000"/>
              </a:spcAft>
              <a:defRPr/>
            </a:pPr>
            <a:r>
              <a:rPr lang="en-US" sz="2200" dirty="0">
                <a:solidFill>
                  <a:srgbClr val="DDDDDD"/>
                </a:solidFill>
                <a:latin typeface="Times New Roman" pitchFamily="18" charset="0"/>
              </a:rPr>
              <a:t>	(</a:t>
            </a:r>
            <a:r>
              <a:rPr lang="en-US" sz="2200" dirty="0" err="1">
                <a:solidFill>
                  <a:srgbClr val="DDDDDD"/>
                </a:solidFill>
                <a:latin typeface="Times New Roman" pitchFamily="18" charset="0"/>
              </a:rPr>
              <a:t>i</a:t>
            </a:r>
            <a:r>
              <a:rPr lang="en-US" sz="2200" dirty="0">
                <a:solidFill>
                  <a:srgbClr val="DDDDDD"/>
                </a:solidFill>
                <a:latin typeface="Times New Roman" pitchFamily="18" charset="0"/>
              </a:rPr>
              <a:t>) the costs </a:t>
            </a:r>
            <a:r>
              <a:rPr lang="en-US" sz="2200" dirty="0" smtClean="0">
                <a:solidFill>
                  <a:srgbClr val="DDDDDD"/>
                </a:solidFill>
                <a:latin typeface="Times New Roman" pitchFamily="18" charset="0"/>
              </a:rPr>
              <a:t>of good information for </a:t>
            </a:r>
            <a:r>
              <a:rPr lang="en-US" sz="2200" dirty="0">
                <a:solidFill>
                  <a:srgbClr val="DDDDDD"/>
                </a:solidFill>
                <a:latin typeface="Times New Roman" pitchFamily="18" charset="0"/>
              </a:rPr>
              <a:t>most people are very high</a:t>
            </a:r>
          </a:p>
          <a:p>
            <a:pPr marL="800100" lvl="1" indent="-342900">
              <a:spcAft>
                <a:spcPct val="50000"/>
              </a:spcAft>
              <a:defRPr/>
            </a:pPr>
            <a:r>
              <a:rPr lang="en-US" sz="2200" dirty="0">
                <a:solidFill>
                  <a:srgbClr val="DDDDDD"/>
                </a:solidFill>
                <a:latin typeface="Times New Roman" pitchFamily="18" charset="0"/>
              </a:rPr>
              <a:t>	(ii) the ability of most citizens to make a political difference using this information is very small</a:t>
            </a:r>
          </a:p>
          <a:p>
            <a:pPr marL="342900" indent="-342900">
              <a:spcAft>
                <a:spcPct val="50000"/>
              </a:spcAft>
              <a:defRPr/>
            </a:pPr>
            <a:r>
              <a:rPr lang="en-US" sz="2200" dirty="0">
                <a:solidFill>
                  <a:srgbClr val="FFFF00"/>
                </a:solidFill>
                <a:latin typeface="Times New Roman" pitchFamily="18" charset="0"/>
              </a:rPr>
              <a:t>5.</a:t>
            </a:r>
            <a:r>
              <a:rPr lang="en-US" sz="2200" dirty="0">
                <a:solidFill>
                  <a:srgbClr val="FFFF00"/>
                </a:solidFill>
                <a:effectLst>
                  <a:outerShdw blurRad="38100" dist="38100" dir="2700000" algn="tl">
                    <a:srgbClr val="808080"/>
                  </a:outerShdw>
                </a:effectLst>
                <a:latin typeface="Times New Roman" pitchFamily="18" charset="0"/>
              </a:rPr>
              <a:t> </a:t>
            </a:r>
            <a:r>
              <a:rPr lang="en-US" sz="2200" b="1" dirty="0">
                <a:solidFill>
                  <a:srgbClr val="FFFF00"/>
                </a:solidFill>
                <a:latin typeface="Times New Roman" pitchFamily="18" charset="0"/>
              </a:rPr>
              <a:t>Therefore: most people only acquire information that they can get at ZERO COST, but zero cost information is of poor quality</a:t>
            </a:r>
            <a:r>
              <a:rPr lang="en-US" sz="2200" dirty="0">
                <a:solidFill>
                  <a:schemeClr val="bg1"/>
                </a:solidFill>
                <a:latin typeface="Times New Roman" pitchFamily="18" charset="0"/>
              </a:rPr>
              <a:t>.</a:t>
            </a:r>
          </a:p>
          <a:p>
            <a:pPr marL="342900" indent="-342900">
              <a:spcAft>
                <a:spcPct val="50000"/>
              </a:spcAft>
              <a:defRPr/>
            </a:pPr>
            <a:endParaRPr lang="en-US" sz="2200"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defRPr/>
            </a:pPr>
            <a:endParaRPr lang="en-US" sz="1000" dirty="0">
              <a:solidFill>
                <a:schemeClr val="bg1"/>
              </a:solidFill>
              <a:effectLst>
                <a:outerShdw blurRad="38100" dist="38100" dir="2700000" algn="tl">
                  <a:srgbClr val="808080"/>
                </a:outerShdw>
              </a:effectLst>
              <a:latin typeface="Times New Roman" pitchFamily="18" charset="0"/>
            </a:endParaRPr>
          </a:p>
        </p:txBody>
      </p:sp>
      <p:sp>
        <p:nvSpPr>
          <p:cNvPr id="49156"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32771" name="Text Box 3"/>
          <p:cNvSpPr txBox="1">
            <a:spLocks noChangeArrowheads="1"/>
          </p:cNvSpPr>
          <p:nvPr/>
        </p:nvSpPr>
        <p:spPr bwMode="auto">
          <a:xfrm>
            <a:off x="228600" y="569913"/>
            <a:ext cx="8686800" cy="6097587"/>
          </a:xfrm>
          <a:prstGeom prst="rect">
            <a:avLst/>
          </a:prstGeom>
          <a:noFill/>
          <a:ln w="76200">
            <a:solidFill>
              <a:schemeClr val="hlink"/>
            </a:solidFill>
            <a:miter lim="800000"/>
            <a:headEnd/>
            <a:tailEnd/>
          </a:ln>
          <a:effectLst/>
        </p:spPr>
        <p:txBody>
          <a:bodyPr>
            <a:spAutoFit/>
          </a:bodyPr>
          <a:lstStyle/>
          <a:p>
            <a:pPr marL="342900" indent="-342900" algn="ctr">
              <a:spcAft>
                <a:spcPct val="50000"/>
              </a:spcAft>
              <a:defRPr/>
            </a:pPr>
            <a:r>
              <a:rPr lang="en-US" sz="3200" b="1" dirty="0">
                <a:solidFill>
                  <a:schemeClr val="bg1"/>
                </a:solidFill>
                <a:effectLst>
                  <a:outerShdw blurRad="38100" dist="38100" dir="2700000" algn="tl">
                    <a:srgbClr val="808080"/>
                  </a:outerShdw>
                </a:effectLst>
                <a:latin typeface="Times New Roman" pitchFamily="18" charset="0"/>
              </a:rPr>
              <a:t>4. Rational Ignorance</a:t>
            </a:r>
            <a:endParaRPr lang="en-US" b="1" dirty="0">
              <a:solidFill>
                <a:schemeClr val="bg1"/>
              </a:solidFill>
              <a:effectLst>
                <a:outerShdw blurRad="38100" dist="38100" dir="2700000" algn="tl">
                  <a:srgbClr val="808080"/>
                </a:outerShdw>
              </a:effectLst>
              <a:latin typeface="Times New Roman" pitchFamily="18" charset="0"/>
            </a:endParaRPr>
          </a:p>
          <a:p>
            <a:pPr marL="342900" indent="-342900">
              <a:spcAft>
                <a:spcPct val="50000"/>
              </a:spcAft>
              <a:buFontTx/>
              <a:buAutoNum type="arabicPeriod"/>
              <a:defRPr/>
            </a:pPr>
            <a:r>
              <a:rPr lang="en-US" sz="2200" dirty="0">
                <a:solidFill>
                  <a:srgbClr val="DDDDDD"/>
                </a:solidFill>
                <a:latin typeface="Times New Roman" pitchFamily="18" charset="0"/>
              </a:rPr>
              <a:t>Information is necessary for politics, but good information is costly.</a:t>
            </a:r>
          </a:p>
          <a:p>
            <a:pPr marL="342900" indent="-342900">
              <a:spcAft>
                <a:spcPct val="50000"/>
              </a:spcAft>
              <a:buFontTx/>
              <a:buAutoNum type="arabicPeriod"/>
              <a:defRPr/>
            </a:pPr>
            <a:r>
              <a:rPr lang="en-US" sz="2200" dirty="0">
                <a:solidFill>
                  <a:srgbClr val="DDDDDD"/>
                </a:solidFill>
                <a:latin typeface="Times New Roman" pitchFamily="18" charset="0"/>
              </a:rPr>
              <a:t>Question: are the benefits of good information &gt; costs of acquiring high quality information?</a:t>
            </a:r>
          </a:p>
          <a:p>
            <a:pPr marL="342900" indent="-342900">
              <a:spcAft>
                <a:spcPct val="50000"/>
              </a:spcAft>
              <a:buFontTx/>
              <a:buAutoNum type="arabicPeriod"/>
              <a:defRPr/>
            </a:pPr>
            <a:r>
              <a:rPr lang="en-US" sz="2200" dirty="0">
                <a:solidFill>
                  <a:srgbClr val="DDDDDD"/>
                </a:solidFill>
                <a:latin typeface="Times New Roman" pitchFamily="18" charset="0"/>
              </a:rPr>
              <a:t>Answer for most citizens = no</a:t>
            </a:r>
          </a:p>
          <a:p>
            <a:pPr marL="342900" indent="-342900">
              <a:spcAft>
                <a:spcPct val="50000"/>
              </a:spcAft>
              <a:buFontTx/>
              <a:buAutoNum type="arabicPeriod"/>
              <a:defRPr/>
            </a:pPr>
            <a:r>
              <a:rPr lang="en-US" sz="2200" dirty="0">
                <a:solidFill>
                  <a:srgbClr val="DDDDDD"/>
                </a:solidFill>
                <a:latin typeface="Times New Roman" pitchFamily="18" charset="0"/>
              </a:rPr>
              <a:t>Two reasons for this: </a:t>
            </a:r>
          </a:p>
          <a:p>
            <a:pPr marL="800100" lvl="1" indent="-342900">
              <a:spcAft>
                <a:spcPct val="50000"/>
              </a:spcAft>
              <a:defRPr/>
            </a:pPr>
            <a:r>
              <a:rPr lang="en-US" sz="2200" dirty="0">
                <a:solidFill>
                  <a:srgbClr val="DDDDDD"/>
                </a:solidFill>
                <a:latin typeface="Times New Roman" pitchFamily="18" charset="0"/>
              </a:rPr>
              <a:t>	(</a:t>
            </a:r>
            <a:r>
              <a:rPr lang="en-US" sz="2200" dirty="0" err="1">
                <a:solidFill>
                  <a:srgbClr val="DDDDDD"/>
                </a:solidFill>
                <a:latin typeface="Times New Roman" pitchFamily="18" charset="0"/>
              </a:rPr>
              <a:t>i</a:t>
            </a:r>
            <a:r>
              <a:rPr lang="en-US" sz="2200" dirty="0">
                <a:solidFill>
                  <a:srgbClr val="DDDDDD"/>
                </a:solidFill>
                <a:latin typeface="Times New Roman" pitchFamily="18" charset="0"/>
              </a:rPr>
              <a:t>) the costs </a:t>
            </a:r>
            <a:r>
              <a:rPr lang="en-US" sz="2200" dirty="0" smtClean="0">
                <a:solidFill>
                  <a:srgbClr val="DDDDDD"/>
                </a:solidFill>
                <a:latin typeface="Times New Roman" pitchFamily="18" charset="0"/>
              </a:rPr>
              <a:t>of good information for </a:t>
            </a:r>
            <a:r>
              <a:rPr lang="en-US" sz="2200" dirty="0">
                <a:solidFill>
                  <a:srgbClr val="DDDDDD"/>
                </a:solidFill>
                <a:latin typeface="Times New Roman" pitchFamily="18" charset="0"/>
              </a:rPr>
              <a:t>most people are very high</a:t>
            </a:r>
          </a:p>
          <a:p>
            <a:pPr marL="800100" lvl="1" indent="-342900">
              <a:spcAft>
                <a:spcPct val="50000"/>
              </a:spcAft>
              <a:defRPr/>
            </a:pPr>
            <a:r>
              <a:rPr lang="en-US" sz="2200" dirty="0">
                <a:solidFill>
                  <a:srgbClr val="DDDDDD"/>
                </a:solidFill>
                <a:latin typeface="Times New Roman" pitchFamily="18" charset="0"/>
              </a:rPr>
              <a:t>	(ii) the ability of most citizens to make a political difference using this information is very small</a:t>
            </a:r>
          </a:p>
          <a:p>
            <a:pPr marL="342900" indent="-342900">
              <a:spcAft>
                <a:spcPct val="50000"/>
              </a:spcAft>
              <a:defRPr/>
            </a:pPr>
            <a:r>
              <a:rPr lang="en-US" sz="2200" dirty="0">
                <a:solidFill>
                  <a:srgbClr val="DDDDDD"/>
                </a:solidFill>
                <a:latin typeface="Times New Roman" pitchFamily="18" charset="0"/>
              </a:rPr>
              <a:t>5. Therefore: most people only acquire information that they can get at ZERO COST, but zero cost information is of poor quality.</a:t>
            </a:r>
          </a:p>
          <a:p>
            <a:pPr marL="342900" indent="-342900">
              <a:spcAft>
                <a:spcPct val="50000"/>
              </a:spcAft>
              <a:defRPr/>
            </a:pPr>
            <a:r>
              <a:rPr lang="en-US" sz="2200" dirty="0">
                <a:solidFill>
                  <a:srgbClr val="FFFF00"/>
                </a:solidFill>
                <a:latin typeface="Times New Roman" pitchFamily="18" charset="0"/>
              </a:rPr>
              <a:t>6. </a:t>
            </a:r>
            <a:r>
              <a:rPr lang="en-US" sz="2200" b="1" dirty="0">
                <a:solidFill>
                  <a:srgbClr val="FFFF00"/>
                </a:solidFill>
                <a:latin typeface="Times New Roman" pitchFamily="18" charset="0"/>
              </a:rPr>
              <a:t>Conclusion: </a:t>
            </a:r>
            <a:r>
              <a:rPr lang="en-US" sz="2200" b="1" i="1" dirty="0">
                <a:solidFill>
                  <a:srgbClr val="FFFF00"/>
                </a:solidFill>
                <a:latin typeface="Times New Roman" pitchFamily="18" charset="0"/>
              </a:rPr>
              <a:t>It is rational for most people to remain ignorant about political matters.</a:t>
            </a:r>
          </a:p>
        </p:txBody>
      </p:sp>
      <p:sp>
        <p:nvSpPr>
          <p:cNvPr id="50180"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32771" name="Text Box 3"/>
          <p:cNvSpPr txBox="1">
            <a:spLocks noChangeArrowheads="1"/>
          </p:cNvSpPr>
          <p:nvPr/>
        </p:nvSpPr>
        <p:spPr bwMode="auto">
          <a:xfrm>
            <a:off x="228600" y="457200"/>
            <a:ext cx="8686800" cy="5924699"/>
          </a:xfrm>
          <a:prstGeom prst="rect">
            <a:avLst/>
          </a:prstGeom>
          <a:noFill/>
          <a:ln w="76200">
            <a:solidFill>
              <a:schemeClr val="hlink"/>
            </a:solidFill>
            <a:miter lim="800000"/>
            <a:headEnd/>
            <a:tailEnd/>
          </a:ln>
          <a:effectLst/>
        </p:spPr>
        <p:txBody>
          <a:bodyPr lIns="182880" tIns="91440" bIns="274320">
            <a:spAutoFit/>
          </a:bodyPr>
          <a:lstStyle/>
          <a:p>
            <a:pPr marL="342900" indent="-342900" algn="ctr">
              <a:spcAft>
                <a:spcPts val="0"/>
              </a:spcAft>
              <a:defRPr/>
            </a:pPr>
            <a:r>
              <a:rPr lang="en-US" sz="4000" b="1" dirty="0" smtClean="0">
                <a:solidFill>
                  <a:schemeClr val="bg1"/>
                </a:solidFill>
                <a:effectLst>
                  <a:outerShdw blurRad="38100" dist="38100" dir="2700000" algn="tl">
                    <a:srgbClr val="808080"/>
                  </a:outerShdw>
                </a:effectLst>
                <a:latin typeface="Times New Roman" pitchFamily="18" charset="0"/>
              </a:rPr>
              <a:t>A (partial) solution </a:t>
            </a:r>
          </a:p>
          <a:p>
            <a:pPr marL="342900" indent="-342900" algn="ctr">
              <a:spcAft>
                <a:spcPct val="50000"/>
              </a:spcAft>
              <a:defRPr/>
            </a:pPr>
            <a:r>
              <a:rPr lang="en-US" sz="4000" b="1" dirty="0" smtClean="0">
                <a:solidFill>
                  <a:schemeClr val="bg1"/>
                </a:solidFill>
                <a:effectLst>
                  <a:outerShdw blurRad="38100" dist="38100" dir="2700000" algn="tl">
                    <a:srgbClr val="808080"/>
                  </a:outerShdw>
                </a:effectLst>
                <a:latin typeface="Times New Roman" pitchFamily="18" charset="0"/>
              </a:rPr>
              <a:t>to a case of rational ignorance</a:t>
            </a:r>
          </a:p>
          <a:p>
            <a:pPr marL="1600200" indent="-1600200">
              <a:spcAft>
                <a:spcPct val="50000"/>
              </a:spcAft>
              <a:defRPr/>
            </a:pPr>
            <a:r>
              <a:rPr lang="en-US" sz="3200" b="1" dirty="0" smtClean="0">
                <a:latin typeface="Times New Roman" pitchFamily="18" charset="0"/>
              </a:rPr>
              <a:t>The case: </a:t>
            </a:r>
          </a:p>
          <a:p>
            <a:pPr marL="1600200" indent="-1600200" algn="ctr">
              <a:spcAft>
                <a:spcPct val="50000"/>
              </a:spcAft>
              <a:defRPr/>
            </a:pPr>
            <a:r>
              <a:rPr lang="en-US" sz="3000" dirty="0" smtClean="0">
                <a:latin typeface="Times New Roman" pitchFamily="18" charset="0"/>
              </a:rPr>
              <a:t>Ballot initiatives for laws in state elections in Oregon</a:t>
            </a:r>
          </a:p>
          <a:p>
            <a:pPr marL="2176463" indent="-2176463">
              <a:spcAft>
                <a:spcPct val="50000"/>
              </a:spcAft>
              <a:defRPr/>
            </a:pPr>
            <a:r>
              <a:rPr lang="en-US" sz="3200" b="1" dirty="0" smtClean="0">
                <a:latin typeface="Times New Roman" pitchFamily="18" charset="0"/>
              </a:rPr>
              <a:t>The problem: </a:t>
            </a:r>
          </a:p>
          <a:p>
            <a:pPr marL="2176463" indent="-2176463" algn="ctr">
              <a:spcAft>
                <a:spcPct val="50000"/>
              </a:spcAft>
              <a:defRPr/>
            </a:pPr>
            <a:r>
              <a:rPr lang="en-US" sz="3000" dirty="0" smtClean="0">
                <a:latin typeface="Times New Roman" pitchFamily="18" charset="0"/>
              </a:rPr>
              <a:t>Confusing wording + misinformation in T.V. ads</a:t>
            </a:r>
          </a:p>
          <a:p>
            <a:pPr marL="342900" indent="-342900">
              <a:spcAft>
                <a:spcPct val="50000"/>
              </a:spcAft>
              <a:defRPr/>
            </a:pPr>
            <a:r>
              <a:rPr lang="en-US" sz="3200" b="1" dirty="0" smtClean="0">
                <a:latin typeface="Times New Roman" pitchFamily="18" charset="0"/>
              </a:rPr>
              <a:t>Solution: </a:t>
            </a:r>
          </a:p>
          <a:p>
            <a:pPr marL="342900" indent="-342900" algn="ctr">
              <a:spcAft>
                <a:spcPct val="50000"/>
              </a:spcAft>
              <a:defRPr/>
            </a:pPr>
            <a:r>
              <a:rPr lang="en-US" sz="3000" dirty="0" smtClean="0">
                <a:latin typeface="Times New Roman" pitchFamily="18" charset="0"/>
              </a:rPr>
              <a:t>Oregon Citizens Initiate Review</a:t>
            </a:r>
            <a:endParaRPr lang="en-US" sz="3000" dirty="0">
              <a:latin typeface="Times New Roman" pitchFamily="18" charset="0"/>
            </a:endParaRPr>
          </a:p>
        </p:txBody>
      </p:sp>
      <p:sp>
        <p:nvSpPr>
          <p:cNvPr id="50180"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extLst>
      <p:ext uri="{BB962C8B-B14F-4D97-AF65-F5344CB8AC3E}">
        <p14:creationId xmlns:p14="http://schemas.microsoft.com/office/powerpoint/2010/main" val="28746920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32771" name="Text Box 3"/>
          <p:cNvSpPr txBox="1">
            <a:spLocks noChangeArrowheads="1"/>
          </p:cNvSpPr>
          <p:nvPr/>
        </p:nvSpPr>
        <p:spPr bwMode="auto">
          <a:xfrm>
            <a:off x="228600" y="457200"/>
            <a:ext cx="8686800" cy="5924699"/>
          </a:xfrm>
          <a:prstGeom prst="rect">
            <a:avLst/>
          </a:prstGeom>
          <a:noFill/>
          <a:ln w="76200">
            <a:solidFill>
              <a:schemeClr val="hlink"/>
            </a:solidFill>
            <a:miter lim="800000"/>
            <a:headEnd/>
            <a:tailEnd/>
          </a:ln>
          <a:effectLst/>
        </p:spPr>
        <p:txBody>
          <a:bodyPr lIns="182880" tIns="91440" bIns="274320">
            <a:spAutoFit/>
          </a:bodyPr>
          <a:lstStyle/>
          <a:p>
            <a:pPr marL="342900" indent="-342900" algn="ctr">
              <a:spcAft>
                <a:spcPts val="0"/>
              </a:spcAft>
              <a:defRPr/>
            </a:pPr>
            <a:r>
              <a:rPr lang="en-US" sz="4000" b="1" dirty="0" smtClean="0">
                <a:solidFill>
                  <a:schemeClr val="bg1"/>
                </a:solidFill>
                <a:effectLst>
                  <a:outerShdw blurRad="38100" dist="38100" dir="2700000" algn="tl">
                    <a:srgbClr val="808080"/>
                  </a:outerShdw>
                </a:effectLst>
                <a:latin typeface="Times New Roman" pitchFamily="18" charset="0"/>
              </a:rPr>
              <a:t>A (partial) solution </a:t>
            </a:r>
          </a:p>
          <a:p>
            <a:pPr marL="342900" indent="-342900" algn="ctr">
              <a:spcAft>
                <a:spcPct val="50000"/>
              </a:spcAft>
              <a:defRPr/>
            </a:pPr>
            <a:r>
              <a:rPr lang="en-US" sz="4000" b="1" dirty="0" smtClean="0">
                <a:solidFill>
                  <a:schemeClr val="bg1"/>
                </a:solidFill>
                <a:effectLst>
                  <a:outerShdw blurRad="38100" dist="38100" dir="2700000" algn="tl">
                    <a:srgbClr val="808080"/>
                  </a:outerShdw>
                </a:effectLst>
                <a:latin typeface="Times New Roman" pitchFamily="18" charset="0"/>
              </a:rPr>
              <a:t>to a case of rational ignorance</a:t>
            </a:r>
          </a:p>
          <a:p>
            <a:pPr marL="1600200" indent="-1600200">
              <a:spcAft>
                <a:spcPct val="50000"/>
              </a:spcAft>
              <a:defRPr/>
            </a:pPr>
            <a:r>
              <a:rPr lang="en-US" sz="3200" b="1" dirty="0" smtClean="0">
                <a:solidFill>
                  <a:srgbClr val="FFFF00"/>
                </a:solidFill>
                <a:effectLst>
                  <a:outerShdw blurRad="38100" dist="38100" dir="2700000" algn="tl">
                    <a:srgbClr val="808080"/>
                  </a:outerShdw>
                </a:effectLst>
                <a:latin typeface="Times New Roman" pitchFamily="18" charset="0"/>
              </a:rPr>
              <a:t>The case: </a:t>
            </a:r>
          </a:p>
          <a:p>
            <a:pPr marL="1600200" indent="-1600200" algn="ctr">
              <a:spcAft>
                <a:spcPct val="50000"/>
              </a:spcAft>
              <a:defRPr/>
            </a:pPr>
            <a:r>
              <a:rPr lang="en-US" sz="3000" dirty="0" smtClean="0">
                <a:solidFill>
                  <a:srgbClr val="FFFF00"/>
                </a:solidFill>
                <a:effectLst>
                  <a:outerShdw blurRad="38100" dist="38100" dir="2700000" algn="tl">
                    <a:srgbClr val="808080"/>
                  </a:outerShdw>
                </a:effectLst>
                <a:latin typeface="Times New Roman" pitchFamily="18" charset="0"/>
              </a:rPr>
              <a:t>Ballot initiatives for laws in state elections in Oregon</a:t>
            </a:r>
          </a:p>
          <a:p>
            <a:pPr marL="2176463" indent="-2176463">
              <a:spcAft>
                <a:spcPct val="50000"/>
              </a:spcAft>
              <a:defRPr/>
            </a:pPr>
            <a:r>
              <a:rPr lang="en-US" sz="3200" b="1" dirty="0" smtClean="0">
                <a:latin typeface="Times New Roman" pitchFamily="18" charset="0"/>
              </a:rPr>
              <a:t>The problem: </a:t>
            </a:r>
          </a:p>
          <a:p>
            <a:pPr marL="2176463" indent="-2176463" algn="ctr">
              <a:spcAft>
                <a:spcPct val="50000"/>
              </a:spcAft>
              <a:defRPr/>
            </a:pPr>
            <a:r>
              <a:rPr lang="en-US" sz="3000" dirty="0" smtClean="0">
                <a:latin typeface="Times New Roman" pitchFamily="18" charset="0"/>
              </a:rPr>
              <a:t>Confusing wording + misinformation in T.V. ads</a:t>
            </a:r>
          </a:p>
          <a:p>
            <a:pPr marL="342900" indent="-342900">
              <a:spcAft>
                <a:spcPct val="50000"/>
              </a:spcAft>
              <a:defRPr/>
            </a:pPr>
            <a:r>
              <a:rPr lang="en-US" sz="3200" b="1" dirty="0">
                <a:latin typeface="Times New Roman" pitchFamily="18" charset="0"/>
              </a:rPr>
              <a:t>S</a:t>
            </a:r>
            <a:r>
              <a:rPr lang="en-US" sz="3200" b="1" dirty="0" smtClean="0">
                <a:latin typeface="Times New Roman" pitchFamily="18" charset="0"/>
              </a:rPr>
              <a:t>olution: </a:t>
            </a:r>
          </a:p>
          <a:p>
            <a:pPr marL="342900" indent="-342900" algn="ctr">
              <a:spcAft>
                <a:spcPct val="50000"/>
              </a:spcAft>
              <a:defRPr/>
            </a:pPr>
            <a:r>
              <a:rPr lang="en-US" sz="3000" dirty="0" smtClean="0">
                <a:latin typeface="Times New Roman" pitchFamily="18" charset="0"/>
              </a:rPr>
              <a:t>Oregon Citizens Initiate Review</a:t>
            </a:r>
            <a:endParaRPr lang="en-US" sz="3000" dirty="0">
              <a:latin typeface="Times New Roman" pitchFamily="18" charset="0"/>
            </a:endParaRPr>
          </a:p>
        </p:txBody>
      </p:sp>
      <p:sp>
        <p:nvSpPr>
          <p:cNvPr id="50180"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extLst>
      <p:ext uri="{BB962C8B-B14F-4D97-AF65-F5344CB8AC3E}">
        <p14:creationId xmlns:p14="http://schemas.microsoft.com/office/powerpoint/2010/main" val="2954519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32771" name="Text Box 3"/>
          <p:cNvSpPr txBox="1">
            <a:spLocks noChangeArrowheads="1"/>
          </p:cNvSpPr>
          <p:nvPr/>
        </p:nvSpPr>
        <p:spPr bwMode="auto">
          <a:xfrm>
            <a:off x="228600" y="457200"/>
            <a:ext cx="8686800" cy="5924699"/>
          </a:xfrm>
          <a:prstGeom prst="rect">
            <a:avLst/>
          </a:prstGeom>
          <a:noFill/>
          <a:ln w="76200">
            <a:solidFill>
              <a:schemeClr val="hlink"/>
            </a:solidFill>
            <a:miter lim="800000"/>
            <a:headEnd/>
            <a:tailEnd/>
          </a:ln>
          <a:effectLst/>
        </p:spPr>
        <p:txBody>
          <a:bodyPr lIns="182880" tIns="91440" bIns="274320">
            <a:spAutoFit/>
          </a:bodyPr>
          <a:lstStyle/>
          <a:p>
            <a:pPr marL="342900" indent="-342900" algn="ctr">
              <a:spcAft>
                <a:spcPts val="0"/>
              </a:spcAft>
              <a:defRPr/>
            </a:pPr>
            <a:r>
              <a:rPr lang="en-US" sz="4000" b="1" dirty="0" smtClean="0">
                <a:solidFill>
                  <a:schemeClr val="bg1"/>
                </a:solidFill>
                <a:effectLst>
                  <a:outerShdw blurRad="38100" dist="38100" dir="2700000" algn="tl">
                    <a:srgbClr val="808080"/>
                  </a:outerShdw>
                </a:effectLst>
                <a:latin typeface="Times New Roman" pitchFamily="18" charset="0"/>
              </a:rPr>
              <a:t>A (partial) solution </a:t>
            </a:r>
          </a:p>
          <a:p>
            <a:pPr marL="342900" indent="-342900" algn="ctr">
              <a:spcAft>
                <a:spcPct val="50000"/>
              </a:spcAft>
              <a:defRPr/>
            </a:pPr>
            <a:r>
              <a:rPr lang="en-US" sz="4000" b="1" dirty="0" smtClean="0">
                <a:solidFill>
                  <a:schemeClr val="bg1"/>
                </a:solidFill>
                <a:effectLst>
                  <a:outerShdw blurRad="38100" dist="38100" dir="2700000" algn="tl">
                    <a:srgbClr val="808080"/>
                  </a:outerShdw>
                </a:effectLst>
                <a:latin typeface="Times New Roman" pitchFamily="18" charset="0"/>
              </a:rPr>
              <a:t>to a case of rational ignorance</a:t>
            </a:r>
          </a:p>
          <a:p>
            <a:pPr marL="1600200" indent="-1600200">
              <a:spcAft>
                <a:spcPct val="50000"/>
              </a:spcAft>
              <a:defRPr/>
            </a:pPr>
            <a:r>
              <a:rPr lang="en-US" sz="3200" b="1" dirty="0" smtClean="0">
                <a:solidFill>
                  <a:schemeClr val="bg1"/>
                </a:solidFill>
                <a:latin typeface="Times New Roman" pitchFamily="18" charset="0"/>
              </a:rPr>
              <a:t>The case: </a:t>
            </a:r>
          </a:p>
          <a:p>
            <a:pPr marL="1600200" indent="-1600200" algn="ctr">
              <a:spcAft>
                <a:spcPct val="50000"/>
              </a:spcAft>
              <a:defRPr/>
            </a:pPr>
            <a:r>
              <a:rPr lang="en-US" sz="3000" dirty="0" smtClean="0">
                <a:solidFill>
                  <a:schemeClr val="bg1"/>
                </a:solidFill>
                <a:latin typeface="Times New Roman" pitchFamily="18" charset="0"/>
              </a:rPr>
              <a:t>Ballot initiatives for laws in state elections in Oregon</a:t>
            </a:r>
          </a:p>
          <a:p>
            <a:pPr marL="2176463" indent="-2176463">
              <a:spcAft>
                <a:spcPct val="50000"/>
              </a:spcAft>
              <a:defRPr/>
            </a:pPr>
            <a:r>
              <a:rPr lang="en-US" sz="3200" b="1" dirty="0" smtClean="0">
                <a:solidFill>
                  <a:srgbClr val="FFFF00"/>
                </a:solidFill>
                <a:effectLst>
                  <a:outerShdw blurRad="38100" dist="38100" dir="2700000" algn="tl">
                    <a:srgbClr val="808080"/>
                  </a:outerShdw>
                </a:effectLst>
                <a:latin typeface="Times New Roman" pitchFamily="18" charset="0"/>
              </a:rPr>
              <a:t>The problem: </a:t>
            </a:r>
          </a:p>
          <a:p>
            <a:pPr marL="2176463" indent="-2176463" algn="ctr">
              <a:spcAft>
                <a:spcPct val="50000"/>
              </a:spcAft>
              <a:defRPr/>
            </a:pPr>
            <a:r>
              <a:rPr lang="en-US" sz="3000" dirty="0" smtClean="0">
                <a:solidFill>
                  <a:srgbClr val="FFFF00"/>
                </a:solidFill>
                <a:effectLst>
                  <a:outerShdw blurRad="38100" dist="38100" dir="2700000" algn="tl">
                    <a:srgbClr val="808080"/>
                  </a:outerShdw>
                </a:effectLst>
                <a:latin typeface="Times New Roman" pitchFamily="18" charset="0"/>
              </a:rPr>
              <a:t>Confusing wording + misinformation in T.V. ads</a:t>
            </a:r>
          </a:p>
          <a:p>
            <a:pPr marL="342900" indent="-342900">
              <a:spcAft>
                <a:spcPct val="50000"/>
              </a:spcAft>
              <a:defRPr/>
            </a:pPr>
            <a:r>
              <a:rPr lang="en-US" sz="3200" b="1" dirty="0" smtClean="0">
                <a:latin typeface="Times New Roman" pitchFamily="18" charset="0"/>
              </a:rPr>
              <a:t>Solution: </a:t>
            </a:r>
          </a:p>
          <a:p>
            <a:pPr marL="342900" indent="-342900" algn="ctr">
              <a:spcAft>
                <a:spcPct val="50000"/>
              </a:spcAft>
              <a:defRPr/>
            </a:pPr>
            <a:r>
              <a:rPr lang="en-US" sz="3000" dirty="0" smtClean="0">
                <a:latin typeface="Times New Roman" pitchFamily="18" charset="0"/>
              </a:rPr>
              <a:t>Oregon Citizens Initiate Review</a:t>
            </a:r>
            <a:endParaRPr lang="en-US" sz="3000" dirty="0">
              <a:latin typeface="Times New Roman" pitchFamily="18" charset="0"/>
            </a:endParaRPr>
          </a:p>
        </p:txBody>
      </p:sp>
      <p:sp>
        <p:nvSpPr>
          <p:cNvPr id="50180"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extLst>
      <p:ext uri="{BB962C8B-B14F-4D97-AF65-F5344CB8AC3E}">
        <p14:creationId xmlns:p14="http://schemas.microsoft.com/office/powerpoint/2010/main" val="1402931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762000"/>
            <a:ext cx="8458200" cy="5124450"/>
          </a:xfrm>
          <a:prstGeom prst="rect">
            <a:avLst/>
          </a:prstGeom>
          <a:noFill/>
          <a:ln w="76200">
            <a:solidFill>
              <a:schemeClr val="hlink"/>
            </a:solidFill>
            <a:miter lim="800000"/>
            <a:headEnd/>
            <a:tailEnd/>
          </a:ln>
          <a:effectLst/>
        </p:spPr>
        <p:txBody>
          <a:bodyPr lIns="182880" tIns="182880" rIns="182880" bIns="182880">
            <a:spAutoFit/>
          </a:bodyPr>
          <a:lstStyle/>
          <a:p>
            <a:pPr algn="ctr">
              <a:spcBef>
                <a:spcPct val="50000"/>
              </a:spcBef>
              <a:defRPr/>
            </a:pPr>
            <a:r>
              <a:rPr lang="en-US" sz="3200" b="1" dirty="0">
                <a:solidFill>
                  <a:schemeClr val="bg1"/>
                </a:solidFill>
                <a:latin typeface="Times New Roman" pitchFamily="18" charset="0"/>
              </a:rPr>
              <a:t>The abstract value at the core of democracy: </a:t>
            </a:r>
          </a:p>
          <a:p>
            <a:pPr algn="ctr">
              <a:spcBef>
                <a:spcPts val="0"/>
              </a:spcBef>
              <a:defRPr/>
            </a:pPr>
            <a:r>
              <a:rPr lang="en-US" sz="3200" b="1" i="1" dirty="0">
                <a:solidFill>
                  <a:schemeClr val="bg1"/>
                </a:solidFill>
                <a:latin typeface="Times New Roman" pitchFamily="18" charset="0"/>
              </a:rPr>
              <a:t>self-determination</a:t>
            </a:r>
          </a:p>
          <a:p>
            <a:pPr>
              <a:spcBef>
                <a:spcPts val="0"/>
              </a:spcBef>
              <a:defRPr/>
            </a:pPr>
            <a:endParaRPr lang="en-US" b="1" dirty="0">
              <a:solidFill>
                <a:schemeClr val="bg1"/>
              </a:solidFill>
              <a:latin typeface="Times New Roman" pitchFamily="18" charset="0"/>
            </a:endParaRPr>
          </a:p>
          <a:p>
            <a:pPr>
              <a:spcBef>
                <a:spcPts val="0"/>
              </a:spcBef>
              <a:defRPr/>
            </a:pPr>
            <a:r>
              <a:rPr lang="en-US" dirty="0">
                <a:solidFill>
                  <a:schemeClr val="bg1"/>
                </a:solidFill>
                <a:latin typeface="Times New Roman" pitchFamily="18" charset="0"/>
              </a:rPr>
              <a:t>All people should have broadly equal access to the necessary means to participate meaningfully in decisions over things which affect their lives. This includes both the freedom of individuals to make choices that affect their own lives </a:t>
            </a:r>
            <a:r>
              <a:rPr lang="en-US" i="1" dirty="0">
                <a:solidFill>
                  <a:schemeClr val="bg1"/>
                </a:solidFill>
                <a:latin typeface="Times New Roman" pitchFamily="18" charset="0"/>
              </a:rPr>
              <a:t>as separate persons </a:t>
            </a:r>
            <a:r>
              <a:rPr lang="en-US" dirty="0">
                <a:solidFill>
                  <a:schemeClr val="bg1"/>
                </a:solidFill>
                <a:latin typeface="Times New Roman" pitchFamily="18" charset="0"/>
              </a:rPr>
              <a:t>and their capacity to participate in collective decisions which affect their lives as </a:t>
            </a:r>
            <a:r>
              <a:rPr lang="en-US" i="1" dirty="0">
                <a:solidFill>
                  <a:schemeClr val="bg1"/>
                </a:solidFill>
                <a:latin typeface="Times New Roman" pitchFamily="18" charset="0"/>
              </a:rPr>
              <a:t>members of a broader community</a:t>
            </a:r>
            <a:r>
              <a:rPr lang="en-US" dirty="0">
                <a:solidFill>
                  <a:schemeClr val="bg1"/>
                </a:solidFill>
                <a:latin typeface="Times New Roman" pitchFamily="18" charset="0"/>
              </a:rPr>
              <a:t>.</a:t>
            </a:r>
          </a:p>
          <a:p>
            <a:pPr>
              <a:spcBef>
                <a:spcPct val="50000"/>
              </a:spcBef>
              <a:defRPr/>
            </a:pPr>
            <a:endParaRPr lang="en-US" sz="1400" dirty="0">
              <a:solidFill>
                <a:schemeClr val="bg1"/>
              </a:solidFill>
              <a:effectLst>
                <a:outerShdw blurRad="38100" dist="38100" dir="2700000" algn="tl">
                  <a:srgbClr val="808080"/>
                </a:outerShdw>
              </a:effectLst>
              <a:latin typeface="Times New Roman" pitchFamily="18" charset="0"/>
            </a:endParaRPr>
          </a:p>
        </p:txBody>
      </p:sp>
      <p:sp>
        <p:nvSpPr>
          <p:cNvPr id="8195"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2895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 THE DEMAND CONSTRAINT</a:t>
            </a:r>
          </a:p>
        </p:txBody>
      </p:sp>
      <p:sp>
        <p:nvSpPr>
          <p:cNvPr id="32771" name="Text Box 3"/>
          <p:cNvSpPr txBox="1">
            <a:spLocks noChangeArrowheads="1"/>
          </p:cNvSpPr>
          <p:nvPr/>
        </p:nvSpPr>
        <p:spPr bwMode="auto">
          <a:xfrm>
            <a:off x="228600" y="457200"/>
            <a:ext cx="8686800" cy="5924699"/>
          </a:xfrm>
          <a:prstGeom prst="rect">
            <a:avLst/>
          </a:prstGeom>
          <a:noFill/>
          <a:ln w="76200">
            <a:solidFill>
              <a:schemeClr val="hlink"/>
            </a:solidFill>
            <a:miter lim="800000"/>
            <a:headEnd/>
            <a:tailEnd/>
          </a:ln>
          <a:effectLst/>
        </p:spPr>
        <p:txBody>
          <a:bodyPr lIns="182880" tIns="91440" bIns="274320">
            <a:spAutoFit/>
          </a:bodyPr>
          <a:lstStyle/>
          <a:p>
            <a:pPr marL="342900" indent="-342900" algn="ctr">
              <a:spcAft>
                <a:spcPts val="0"/>
              </a:spcAft>
              <a:defRPr/>
            </a:pPr>
            <a:r>
              <a:rPr lang="en-US" sz="4000" b="1" dirty="0" smtClean="0">
                <a:solidFill>
                  <a:schemeClr val="bg1"/>
                </a:solidFill>
                <a:effectLst>
                  <a:outerShdw blurRad="38100" dist="38100" dir="2700000" algn="tl">
                    <a:srgbClr val="808080"/>
                  </a:outerShdw>
                </a:effectLst>
                <a:latin typeface="Times New Roman" pitchFamily="18" charset="0"/>
              </a:rPr>
              <a:t>A (partial) solution </a:t>
            </a:r>
          </a:p>
          <a:p>
            <a:pPr marL="342900" indent="-342900" algn="ctr">
              <a:spcAft>
                <a:spcPct val="50000"/>
              </a:spcAft>
              <a:defRPr/>
            </a:pPr>
            <a:r>
              <a:rPr lang="en-US" sz="4000" b="1" dirty="0" smtClean="0">
                <a:solidFill>
                  <a:schemeClr val="bg1"/>
                </a:solidFill>
                <a:effectLst>
                  <a:outerShdw blurRad="38100" dist="38100" dir="2700000" algn="tl">
                    <a:srgbClr val="808080"/>
                  </a:outerShdw>
                </a:effectLst>
                <a:latin typeface="Times New Roman" pitchFamily="18" charset="0"/>
              </a:rPr>
              <a:t>to a case of rational ignorance</a:t>
            </a:r>
          </a:p>
          <a:p>
            <a:pPr marL="1600200" indent="-1600200">
              <a:spcAft>
                <a:spcPct val="50000"/>
              </a:spcAft>
              <a:defRPr/>
            </a:pPr>
            <a:r>
              <a:rPr lang="en-US" sz="3200" b="1" dirty="0" smtClean="0">
                <a:solidFill>
                  <a:schemeClr val="bg1"/>
                </a:solidFill>
                <a:effectLst>
                  <a:outerShdw blurRad="38100" dist="38100" dir="2700000" algn="tl">
                    <a:srgbClr val="808080"/>
                  </a:outerShdw>
                </a:effectLst>
                <a:latin typeface="Times New Roman" pitchFamily="18" charset="0"/>
              </a:rPr>
              <a:t>The case: </a:t>
            </a:r>
          </a:p>
          <a:p>
            <a:pPr marL="1600200" indent="-1600200" algn="ctr">
              <a:spcAft>
                <a:spcPct val="50000"/>
              </a:spcAft>
              <a:defRPr/>
            </a:pPr>
            <a:r>
              <a:rPr lang="en-US" sz="3000" dirty="0" smtClean="0">
                <a:solidFill>
                  <a:schemeClr val="bg1"/>
                </a:solidFill>
                <a:effectLst>
                  <a:outerShdw blurRad="38100" dist="38100" dir="2700000" algn="tl">
                    <a:srgbClr val="808080"/>
                  </a:outerShdw>
                </a:effectLst>
                <a:latin typeface="Times New Roman" pitchFamily="18" charset="0"/>
              </a:rPr>
              <a:t>Ballot initiatives for laws in state elections in Oregon</a:t>
            </a:r>
          </a:p>
          <a:p>
            <a:pPr marL="2176463" indent="-2176463">
              <a:spcAft>
                <a:spcPct val="50000"/>
              </a:spcAft>
              <a:defRPr/>
            </a:pPr>
            <a:r>
              <a:rPr lang="en-US" sz="3200" b="1" dirty="0" smtClean="0">
                <a:solidFill>
                  <a:schemeClr val="bg1"/>
                </a:solidFill>
                <a:latin typeface="Times New Roman" pitchFamily="18" charset="0"/>
              </a:rPr>
              <a:t>The problem: </a:t>
            </a:r>
          </a:p>
          <a:p>
            <a:pPr marL="2176463" indent="-2176463" algn="ctr">
              <a:spcAft>
                <a:spcPct val="50000"/>
              </a:spcAft>
              <a:defRPr/>
            </a:pPr>
            <a:r>
              <a:rPr lang="en-US" sz="3000" dirty="0" smtClean="0">
                <a:solidFill>
                  <a:schemeClr val="bg1"/>
                </a:solidFill>
                <a:latin typeface="Times New Roman" pitchFamily="18" charset="0"/>
              </a:rPr>
              <a:t>Confusing wording + misinformation in T.V. ads</a:t>
            </a:r>
          </a:p>
          <a:p>
            <a:pPr marL="342900" indent="-342900">
              <a:spcAft>
                <a:spcPct val="50000"/>
              </a:spcAft>
              <a:defRPr/>
            </a:pPr>
            <a:r>
              <a:rPr lang="en-US" sz="3200" b="1" dirty="0" smtClean="0">
                <a:solidFill>
                  <a:srgbClr val="FFFF00"/>
                </a:solidFill>
                <a:effectLst>
                  <a:outerShdw blurRad="38100" dist="38100" dir="2700000" algn="tl">
                    <a:srgbClr val="808080"/>
                  </a:outerShdw>
                </a:effectLst>
                <a:latin typeface="Times New Roman" pitchFamily="18" charset="0"/>
              </a:rPr>
              <a:t>The Solution: </a:t>
            </a:r>
          </a:p>
          <a:p>
            <a:pPr marL="342900" indent="-342900" algn="ctr">
              <a:spcAft>
                <a:spcPct val="50000"/>
              </a:spcAft>
              <a:defRPr/>
            </a:pPr>
            <a:r>
              <a:rPr lang="en-US" sz="3000" dirty="0" smtClean="0">
                <a:solidFill>
                  <a:srgbClr val="FFFF00"/>
                </a:solidFill>
                <a:effectLst>
                  <a:outerShdw blurRad="38100" dist="38100" dir="2700000" algn="tl">
                    <a:srgbClr val="808080"/>
                  </a:outerShdw>
                </a:effectLst>
                <a:latin typeface="Times New Roman" pitchFamily="18" charset="0"/>
              </a:rPr>
              <a:t>Oregon Citizens Initiative Review</a:t>
            </a:r>
            <a:endParaRPr lang="en-US" sz="3000" dirty="0">
              <a:solidFill>
                <a:srgbClr val="FFFF00"/>
              </a:solidFill>
              <a:effectLst>
                <a:outerShdw blurRad="38100" dist="38100" dir="2700000" algn="tl">
                  <a:srgbClr val="808080"/>
                </a:outerShdw>
              </a:effectLst>
              <a:latin typeface="Times New Roman" pitchFamily="18" charset="0"/>
            </a:endParaRPr>
          </a:p>
        </p:txBody>
      </p:sp>
      <p:sp>
        <p:nvSpPr>
          <p:cNvPr id="50180" name="Text Box 4"/>
          <p:cNvSpPr txBox="1">
            <a:spLocks noChangeArrowheads="1"/>
          </p:cNvSpPr>
          <p:nvPr/>
        </p:nvSpPr>
        <p:spPr bwMode="auto">
          <a:xfrm>
            <a:off x="0" y="0"/>
            <a:ext cx="31242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III. THE RESOURCE  CONSTRAINT</a:t>
            </a:r>
          </a:p>
        </p:txBody>
      </p:sp>
    </p:spTree>
    <p:extLst>
      <p:ext uri="{BB962C8B-B14F-4D97-AF65-F5344CB8AC3E}">
        <p14:creationId xmlns:p14="http://schemas.microsoft.com/office/powerpoint/2010/main" val="41474735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029200"/>
            <a:ext cx="8534401" cy="892552"/>
          </a:xfrm>
          <a:prstGeom prst="rect">
            <a:avLst/>
          </a:prstGeom>
          <a:solidFill>
            <a:schemeClr val="bg1"/>
          </a:solidFill>
        </p:spPr>
        <p:txBody>
          <a:bodyPr wrap="square" tIns="182880" bIns="274320">
            <a:spAutoFit/>
          </a:bodyPr>
          <a:lstStyle/>
          <a:p>
            <a:pPr algn="ctr"/>
            <a:r>
              <a:rPr lang="en-US" dirty="0">
                <a:solidFill>
                  <a:schemeClr val="bg1"/>
                </a:solidFill>
                <a:hlinkClick r:id="rId2"/>
              </a:rPr>
              <a:t>https://</a:t>
            </a:r>
            <a:r>
              <a:rPr lang="en-US" dirty="0" smtClean="0">
                <a:solidFill>
                  <a:schemeClr val="bg1"/>
                </a:solidFill>
                <a:hlinkClick r:id="rId2"/>
              </a:rPr>
              <a:t>www.youtube.com/watch?v=oLmMSIjRDpA</a:t>
            </a:r>
            <a:r>
              <a:rPr lang="en-US" dirty="0" smtClean="0">
                <a:solidFill>
                  <a:schemeClr val="bg1"/>
                </a:solidFill>
              </a:rPr>
              <a:t> </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103802" y="609600"/>
            <a:ext cx="8988778" cy="3733800"/>
          </a:xfrm>
          <a:prstGeom prst="rect">
            <a:avLst/>
          </a:prstGeom>
        </p:spPr>
      </p:pic>
    </p:spTree>
    <p:extLst>
      <p:ext uri="{BB962C8B-B14F-4D97-AF65-F5344CB8AC3E}">
        <p14:creationId xmlns:p14="http://schemas.microsoft.com/office/powerpoint/2010/main" val="13861966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381000"/>
            <a:ext cx="8858250" cy="4523912"/>
          </a:xfrm>
          <a:prstGeom prst="rect">
            <a:avLst/>
          </a:prstGeom>
        </p:spPr>
      </p:pic>
    </p:spTree>
    <p:extLst>
      <p:ext uri="{BB962C8B-B14F-4D97-AF65-F5344CB8AC3E}">
        <p14:creationId xmlns:p14="http://schemas.microsoft.com/office/powerpoint/2010/main" val="5420647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513" t="1277" r="5380" b="45401"/>
          <a:stretch/>
        </p:blipFill>
        <p:spPr>
          <a:xfrm>
            <a:off x="76200" y="228600"/>
            <a:ext cx="4364736" cy="6154702"/>
          </a:xfrm>
          <a:prstGeom prst="rect">
            <a:avLst/>
          </a:prstGeom>
        </p:spPr>
      </p:pic>
      <p:pic>
        <p:nvPicPr>
          <p:cNvPr id="3" name="Picture 2"/>
          <p:cNvPicPr>
            <a:picLocks noChangeAspect="1"/>
          </p:cNvPicPr>
          <p:nvPr/>
        </p:nvPicPr>
        <p:blipFill rotWithShape="1">
          <a:blip r:embed="rId2"/>
          <a:srcRect l="7647" t="53413" r="6140" b="3378"/>
          <a:stretch/>
        </p:blipFill>
        <p:spPr>
          <a:xfrm>
            <a:off x="4535424" y="685800"/>
            <a:ext cx="4572000" cy="5460055"/>
          </a:xfrm>
          <a:prstGeom prst="rect">
            <a:avLst/>
          </a:prstGeom>
        </p:spPr>
      </p:pic>
    </p:spTree>
    <p:extLst>
      <p:ext uri="{BB962C8B-B14F-4D97-AF65-F5344CB8AC3E}">
        <p14:creationId xmlns:p14="http://schemas.microsoft.com/office/powerpoint/2010/main" val="4106816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609600"/>
            <a:ext cx="8534400" cy="5786438"/>
          </a:xfrm>
          <a:prstGeom prst="rect">
            <a:avLst/>
          </a:prstGeom>
          <a:noFill/>
          <a:ln w="76200">
            <a:solidFill>
              <a:schemeClr val="hlink"/>
            </a:solidFill>
            <a:miter lim="800000"/>
            <a:headEnd/>
            <a:tailEnd/>
          </a:ln>
          <a:effectLst/>
        </p:spPr>
        <p:txBody>
          <a:bodyPr lIns="182880" tIns="182880" rIns="182880" bIns="182880">
            <a:spAutoFit/>
          </a:bodyPr>
          <a:lstStyle/>
          <a:p>
            <a:pPr algn="ctr">
              <a:spcBef>
                <a:spcPct val="50000"/>
              </a:spcBef>
              <a:defRPr/>
            </a:pPr>
            <a:r>
              <a:rPr lang="en-US" sz="3000" b="1" dirty="0">
                <a:solidFill>
                  <a:schemeClr val="bg1"/>
                </a:solidFill>
                <a:latin typeface="Times New Roman" pitchFamily="18" charset="0"/>
              </a:rPr>
              <a:t>Two expressions of the value of self-determination</a:t>
            </a:r>
          </a:p>
          <a:p>
            <a:pPr marL="404813">
              <a:spcBef>
                <a:spcPts val="0"/>
              </a:spcBef>
              <a:defRPr/>
            </a:pPr>
            <a:endParaRPr lang="en-US" sz="2400" b="1" dirty="0">
              <a:solidFill>
                <a:schemeClr val="bg1"/>
              </a:solidFill>
              <a:latin typeface="Times New Roman" pitchFamily="18" charset="0"/>
            </a:endParaRPr>
          </a:p>
          <a:p>
            <a:pPr marL="404813">
              <a:spcBef>
                <a:spcPts val="0"/>
              </a:spcBef>
              <a:spcAft>
                <a:spcPts val="1200"/>
              </a:spcAft>
              <a:buFontTx/>
              <a:buAutoNum type="arabicParenR"/>
              <a:defRPr/>
            </a:pPr>
            <a:r>
              <a:rPr lang="en-US" sz="2400" b="1" dirty="0">
                <a:latin typeface="Times New Roman" pitchFamily="18" charset="0"/>
              </a:rPr>
              <a:t> </a:t>
            </a:r>
            <a:r>
              <a:rPr lang="en-US" sz="2400" b="1" u="sng" dirty="0">
                <a:latin typeface="Times New Roman" pitchFamily="18" charset="0"/>
              </a:rPr>
              <a:t>Individual freedom</a:t>
            </a:r>
            <a:r>
              <a:rPr lang="en-US" sz="2400" dirty="0">
                <a:latin typeface="Times New Roman" pitchFamily="18" charset="0"/>
              </a:rPr>
              <a:t>: the capacity to make choices over one’s own life as a separate person.</a:t>
            </a:r>
          </a:p>
          <a:p>
            <a:pPr marL="404813">
              <a:spcBef>
                <a:spcPts val="0"/>
              </a:spcBef>
              <a:buFontTx/>
              <a:buAutoNum type="arabicParenR"/>
              <a:defRPr/>
            </a:pPr>
            <a:r>
              <a:rPr lang="en-US" sz="2400" b="1" dirty="0">
                <a:latin typeface="Times New Roman" pitchFamily="18" charset="0"/>
              </a:rPr>
              <a:t> </a:t>
            </a:r>
            <a:r>
              <a:rPr lang="en-US" sz="2400" b="1" u="sng" dirty="0">
                <a:latin typeface="Times New Roman" pitchFamily="18" charset="0"/>
              </a:rPr>
              <a:t>Democracy</a:t>
            </a:r>
            <a:r>
              <a:rPr lang="en-US" sz="2400" b="1" dirty="0">
                <a:latin typeface="Times New Roman" pitchFamily="18" charset="0"/>
              </a:rPr>
              <a:t>: </a:t>
            </a:r>
            <a:r>
              <a:rPr lang="en-US" sz="2400" dirty="0">
                <a:latin typeface="Times New Roman" pitchFamily="18" charset="0"/>
              </a:rPr>
              <a:t>the capacity to participate in the effective control over collective choices that affect one’s life as a member of a wider society.</a:t>
            </a:r>
          </a:p>
          <a:p>
            <a:pPr marL="114300">
              <a:spcBef>
                <a:spcPts val="0"/>
              </a:spcBef>
              <a:defRPr/>
            </a:pPr>
            <a:endParaRPr lang="en-US" sz="2400" dirty="0">
              <a:latin typeface="Times New Roman" pitchFamily="18" charset="0"/>
            </a:endParaRPr>
          </a:p>
          <a:p>
            <a:pPr marL="114300">
              <a:spcBef>
                <a:spcPts val="0"/>
              </a:spcBef>
              <a:defRPr/>
            </a:pPr>
            <a:r>
              <a:rPr lang="en-US" sz="2400" dirty="0">
                <a:latin typeface="Times New Roman" pitchFamily="18" charset="0"/>
              </a:rPr>
              <a:t>Note: Freedom &amp; Democracy </a:t>
            </a:r>
            <a:r>
              <a:rPr lang="en-US" sz="2400" i="1" dirty="0">
                <a:latin typeface="Times New Roman" pitchFamily="18" charset="0"/>
              </a:rPr>
              <a:t>share a common underlying value</a:t>
            </a:r>
          </a:p>
          <a:p>
            <a:pPr marL="114300">
              <a:spcBef>
                <a:spcPts val="0"/>
              </a:spcBef>
              <a:defRPr/>
            </a:pPr>
            <a:endParaRPr lang="en-US" sz="2400" dirty="0">
              <a:solidFill>
                <a:schemeClr val="bg1"/>
              </a:solidFill>
              <a:latin typeface="Times New Roman" pitchFamily="18" charset="0"/>
            </a:endParaRPr>
          </a:p>
          <a:p>
            <a:pPr marL="61913">
              <a:spcBef>
                <a:spcPts val="0"/>
              </a:spcBef>
              <a:defRPr/>
            </a:pPr>
            <a:r>
              <a:rPr lang="en-US" sz="2400" b="1" dirty="0">
                <a:latin typeface="Times New Roman" pitchFamily="18" charset="0"/>
              </a:rPr>
              <a:t>Central problem</a:t>
            </a:r>
            <a:r>
              <a:rPr lang="en-US" sz="2400" dirty="0">
                <a:latin typeface="Times New Roman" pitchFamily="18" charset="0"/>
              </a:rPr>
              <a:t>: because of pervasive interdependency, how to draw a line between decisions left to the individual and decisions made collectively? This is the boundary between “private” and “public”. There is no “natural” solution to this.</a:t>
            </a:r>
            <a:endParaRPr lang="en-US" sz="1400" dirty="0">
              <a:effectLst>
                <a:outerShdw blurRad="38100" dist="38100" dir="2700000" algn="tl">
                  <a:srgbClr val="808080"/>
                </a:outerShdw>
              </a:effectLst>
              <a:latin typeface="Times New Roman" pitchFamily="18" charset="0"/>
            </a:endParaRPr>
          </a:p>
        </p:txBody>
      </p:sp>
      <p:sp>
        <p:nvSpPr>
          <p:cNvPr id="9219"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609600"/>
            <a:ext cx="8534400" cy="5786438"/>
          </a:xfrm>
          <a:prstGeom prst="rect">
            <a:avLst/>
          </a:prstGeom>
          <a:noFill/>
          <a:ln w="76200">
            <a:solidFill>
              <a:schemeClr val="hlink"/>
            </a:solidFill>
            <a:miter lim="800000"/>
            <a:headEnd/>
            <a:tailEnd/>
          </a:ln>
          <a:effectLst/>
        </p:spPr>
        <p:txBody>
          <a:bodyPr lIns="182880" tIns="182880" rIns="182880" bIns="182880">
            <a:spAutoFit/>
          </a:bodyPr>
          <a:lstStyle/>
          <a:p>
            <a:pPr algn="ctr">
              <a:spcBef>
                <a:spcPct val="50000"/>
              </a:spcBef>
              <a:defRPr/>
            </a:pPr>
            <a:r>
              <a:rPr lang="en-US" sz="3000" b="1" dirty="0">
                <a:solidFill>
                  <a:schemeClr val="bg1"/>
                </a:solidFill>
                <a:latin typeface="Times New Roman" pitchFamily="18" charset="0"/>
              </a:rPr>
              <a:t>Two expressions of the value of self-determination</a:t>
            </a:r>
          </a:p>
          <a:p>
            <a:pPr marL="404813">
              <a:spcBef>
                <a:spcPts val="0"/>
              </a:spcBef>
              <a:defRPr/>
            </a:pPr>
            <a:endParaRPr lang="en-US" sz="2400" b="1" dirty="0">
              <a:solidFill>
                <a:schemeClr val="bg1"/>
              </a:solidFill>
              <a:latin typeface="Times New Roman" pitchFamily="18" charset="0"/>
            </a:endParaRPr>
          </a:p>
          <a:p>
            <a:pPr marL="404813">
              <a:spcBef>
                <a:spcPts val="0"/>
              </a:spcBef>
              <a:spcAft>
                <a:spcPts val="1200"/>
              </a:spcAft>
              <a:buFontTx/>
              <a:buAutoNum type="arabicParenR"/>
              <a:defRPr/>
            </a:pPr>
            <a:r>
              <a:rPr lang="en-US" sz="2400" b="1" dirty="0">
                <a:solidFill>
                  <a:schemeClr val="bg1"/>
                </a:solidFill>
                <a:latin typeface="Times New Roman" pitchFamily="18" charset="0"/>
              </a:rPr>
              <a:t> </a:t>
            </a:r>
            <a:r>
              <a:rPr lang="en-US" sz="2400" b="1" u="sng" dirty="0">
                <a:solidFill>
                  <a:schemeClr val="bg1"/>
                </a:solidFill>
                <a:latin typeface="Times New Roman" pitchFamily="18" charset="0"/>
              </a:rPr>
              <a:t>Individual freedom</a:t>
            </a:r>
            <a:r>
              <a:rPr lang="en-US" sz="2400" dirty="0">
                <a:solidFill>
                  <a:schemeClr val="bg1"/>
                </a:solidFill>
                <a:latin typeface="Times New Roman" pitchFamily="18" charset="0"/>
              </a:rPr>
              <a:t>: the capacity to make choices over one’s own life as a separate person.</a:t>
            </a:r>
          </a:p>
          <a:p>
            <a:pPr marL="404813">
              <a:spcBef>
                <a:spcPts val="0"/>
              </a:spcBef>
              <a:buFontTx/>
              <a:buAutoNum type="arabicParenR"/>
              <a:defRPr/>
            </a:pPr>
            <a:r>
              <a:rPr lang="en-US" sz="2400" b="1" dirty="0">
                <a:latin typeface="Times New Roman" pitchFamily="18" charset="0"/>
              </a:rPr>
              <a:t> </a:t>
            </a:r>
            <a:r>
              <a:rPr lang="en-US" sz="2400" b="1" u="sng" dirty="0">
                <a:latin typeface="Times New Roman" pitchFamily="18" charset="0"/>
              </a:rPr>
              <a:t>Democracy</a:t>
            </a:r>
            <a:r>
              <a:rPr lang="en-US" sz="2400" b="1" dirty="0">
                <a:latin typeface="Times New Roman" pitchFamily="18" charset="0"/>
              </a:rPr>
              <a:t>: </a:t>
            </a:r>
            <a:r>
              <a:rPr lang="en-US" sz="2400" dirty="0">
                <a:latin typeface="Times New Roman" pitchFamily="18" charset="0"/>
              </a:rPr>
              <a:t>the capacity to participate in the effective control over collective choices that affect one’s life as a member of a wider society.</a:t>
            </a:r>
          </a:p>
          <a:p>
            <a:pPr marL="114300">
              <a:spcBef>
                <a:spcPts val="0"/>
              </a:spcBef>
              <a:defRPr/>
            </a:pPr>
            <a:endParaRPr lang="en-US" sz="2400" dirty="0">
              <a:latin typeface="Times New Roman" pitchFamily="18" charset="0"/>
            </a:endParaRPr>
          </a:p>
          <a:p>
            <a:pPr marL="114300">
              <a:spcBef>
                <a:spcPts val="0"/>
              </a:spcBef>
              <a:defRPr/>
            </a:pPr>
            <a:r>
              <a:rPr lang="en-US" sz="2400" dirty="0">
                <a:latin typeface="Times New Roman" pitchFamily="18" charset="0"/>
              </a:rPr>
              <a:t>Note: Freedom &amp; Democracy </a:t>
            </a:r>
            <a:r>
              <a:rPr lang="en-US" sz="2400" i="1" dirty="0">
                <a:latin typeface="Times New Roman" pitchFamily="18" charset="0"/>
              </a:rPr>
              <a:t>share a common underlying value</a:t>
            </a:r>
          </a:p>
          <a:p>
            <a:pPr marL="114300">
              <a:spcBef>
                <a:spcPts val="0"/>
              </a:spcBef>
              <a:defRPr/>
            </a:pPr>
            <a:endParaRPr lang="en-US" sz="2400" dirty="0">
              <a:solidFill>
                <a:schemeClr val="bg1"/>
              </a:solidFill>
              <a:latin typeface="Times New Roman" pitchFamily="18" charset="0"/>
            </a:endParaRPr>
          </a:p>
          <a:p>
            <a:pPr marL="61913">
              <a:spcBef>
                <a:spcPts val="0"/>
              </a:spcBef>
              <a:defRPr/>
            </a:pPr>
            <a:r>
              <a:rPr lang="en-US" sz="2400" b="1" dirty="0">
                <a:latin typeface="Times New Roman" pitchFamily="18" charset="0"/>
              </a:rPr>
              <a:t>Central problem</a:t>
            </a:r>
            <a:r>
              <a:rPr lang="en-US" sz="2400" dirty="0">
                <a:latin typeface="Times New Roman" pitchFamily="18" charset="0"/>
              </a:rPr>
              <a:t>: because of pervasive interdependency, how to draw a line between decisions left to the individual and decisions made collectively? This is the boundary between “private” and “public”. There is no “natural” solution to this.</a:t>
            </a:r>
            <a:endParaRPr lang="en-US" sz="1400" dirty="0">
              <a:effectLst>
                <a:outerShdw blurRad="38100" dist="38100" dir="2700000" algn="tl">
                  <a:srgbClr val="808080"/>
                </a:outerShdw>
              </a:effectLst>
              <a:latin typeface="Times New Roman" pitchFamily="18" charset="0"/>
            </a:endParaRPr>
          </a:p>
        </p:txBody>
      </p:sp>
      <p:sp>
        <p:nvSpPr>
          <p:cNvPr id="10243"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609600"/>
            <a:ext cx="8534400" cy="5786438"/>
          </a:xfrm>
          <a:prstGeom prst="rect">
            <a:avLst/>
          </a:prstGeom>
          <a:noFill/>
          <a:ln w="76200">
            <a:solidFill>
              <a:schemeClr val="hlink"/>
            </a:solidFill>
            <a:miter lim="800000"/>
            <a:headEnd/>
            <a:tailEnd/>
          </a:ln>
          <a:effectLst/>
        </p:spPr>
        <p:txBody>
          <a:bodyPr lIns="182880" tIns="182880" rIns="182880" bIns="182880">
            <a:spAutoFit/>
          </a:bodyPr>
          <a:lstStyle/>
          <a:p>
            <a:pPr algn="ctr">
              <a:spcBef>
                <a:spcPct val="50000"/>
              </a:spcBef>
              <a:defRPr/>
            </a:pPr>
            <a:r>
              <a:rPr lang="en-US" sz="3000" b="1" dirty="0">
                <a:solidFill>
                  <a:schemeClr val="bg1"/>
                </a:solidFill>
                <a:latin typeface="Times New Roman" pitchFamily="18" charset="0"/>
              </a:rPr>
              <a:t>Two expressions of the value of self-determination</a:t>
            </a:r>
          </a:p>
          <a:p>
            <a:pPr marL="404813">
              <a:spcBef>
                <a:spcPts val="0"/>
              </a:spcBef>
              <a:defRPr/>
            </a:pPr>
            <a:endParaRPr lang="en-US" sz="2400" b="1" dirty="0">
              <a:solidFill>
                <a:schemeClr val="bg1"/>
              </a:solidFill>
              <a:latin typeface="Times New Roman" pitchFamily="18" charset="0"/>
            </a:endParaRPr>
          </a:p>
          <a:p>
            <a:pPr marL="404813">
              <a:spcBef>
                <a:spcPts val="0"/>
              </a:spcBef>
              <a:spcAft>
                <a:spcPts val="1200"/>
              </a:spcAft>
              <a:buFontTx/>
              <a:buAutoNum type="arabicParenR"/>
              <a:defRPr/>
            </a:pPr>
            <a:r>
              <a:rPr lang="en-US" sz="2400" b="1" dirty="0">
                <a:solidFill>
                  <a:schemeClr val="bg1"/>
                </a:solidFill>
                <a:latin typeface="Times New Roman" pitchFamily="18" charset="0"/>
              </a:rPr>
              <a:t> </a:t>
            </a:r>
            <a:r>
              <a:rPr lang="en-US" sz="2400" b="1" u="sng" dirty="0">
                <a:solidFill>
                  <a:schemeClr val="bg1"/>
                </a:solidFill>
                <a:latin typeface="Times New Roman" pitchFamily="18" charset="0"/>
              </a:rPr>
              <a:t>Individual freedom</a:t>
            </a:r>
            <a:r>
              <a:rPr lang="en-US" sz="2400" dirty="0">
                <a:solidFill>
                  <a:schemeClr val="bg1"/>
                </a:solidFill>
                <a:latin typeface="Times New Roman" pitchFamily="18" charset="0"/>
              </a:rPr>
              <a:t>: the capacity to make choices over one’s own life as a separate person.</a:t>
            </a:r>
          </a:p>
          <a:p>
            <a:pPr marL="404813">
              <a:spcBef>
                <a:spcPts val="0"/>
              </a:spcBef>
              <a:buFontTx/>
              <a:buAutoNum type="arabicParenR"/>
              <a:defRPr/>
            </a:pPr>
            <a:r>
              <a:rPr lang="en-US" sz="2400" b="1" dirty="0">
                <a:solidFill>
                  <a:schemeClr val="bg1"/>
                </a:solidFill>
                <a:latin typeface="Times New Roman" pitchFamily="18" charset="0"/>
              </a:rPr>
              <a:t> </a:t>
            </a:r>
            <a:r>
              <a:rPr lang="en-US" sz="2400" b="1" u="sng" dirty="0">
                <a:solidFill>
                  <a:schemeClr val="bg1"/>
                </a:solidFill>
                <a:latin typeface="Times New Roman" pitchFamily="18" charset="0"/>
              </a:rPr>
              <a:t>Democracy</a:t>
            </a:r>
            <a:r>
              <a:rPr lang="en-US" sz="2400" b="1" dirty="0">
                <a:solidFill>
                  <a:schemeClr val="bg1"/>
                </a:solidFill>
                <a:latin typeface="Times New Roman" pitchFamily="18" charset="0"/>
              </a:rPr>
              <a:t>: </a:t>
            </a:r>
            <a:r>
              <a:rPr lang="en-US" sz="2400" dirty="0">
                <a:solidFill>
                  <a:schemeClr val="bg1"/>
                </a:solidFill>
                <a:latin typeface="Times New Roman" pitchFamily="18" charset="0"/>
              </a:rPr>
              <a:t>the capacity to participate in the effective control over collective choices that affect one’s life as a member of a wider society.</a:t>
            </a:r>
          </a:p>
          <a:p>
            <a:pPr marL="114300">
              <a:spcBef>
                <a:spcPts val="0"/>
              </a:spcBef>
              <a:defRPr/>
            </a:pPr>
            <a:endParaRPr lang="en-US" sz="2400" dirty="0">
              <a:solidFill>
                <a:schemeClr val="bg1"/>
              </a:solidFill>
              <a:latin typeface="Times New Roman" pitchFamily="18" charset="0"/>
            </a:endParaRPr>
          </a:p>
          <a:p>
            <a:pPr marL="114300">
              <a:spcBef>
                <a:spcPts val="0"/>
              </a:spcBef>
              <a:defRPr/>
            </a:pPr>
            <a:r>
              <a:rPr lang="en-US" sz="2400" dirty="0">
                <a:solidFill>
                  <a:schemeClr val="bg1"/>
                </a:solidFill>
                <a:latin typeface="Times New Roman" pitchFamily="18" charset="0"/>
              </a:rPr>
              <a:t>Note: Freedom &amp; Democracy </a:t>
            </a:r>
            <a:r>
              <a:rPr lang="en-US" sz="2400" i="1" dirty="0">
                <a:solidFill>
                  <a:schemeClr val="bg1"/>
                </a:solidFill>
                <a:latin typeface="Times New Roman" pitchFamily="18" charset="0"/>
              </a:rPr>
              <a:t>share a common underlying value</a:t>
            </a:r>
          </a:p>
          <a:p>
            <a:pPr marL="114300">
              <a:spcBef>
                <a:spcPts val="0"/>
              </a:spcBef>
              <a:defRPr/>
            </a:pPr>
            <a:endParaRPr lang="en-US" sz="2400" dirty="0">
              <a:solidFill>
                <a:schemeClr val="bg1"/>
              </a:solidFill>
              <a:latin typeface="Times New Roman" pitchFamily="18" charset="0"/>
            </a:endParaRPr>
          </a:p>
          <a:p>
            <a:pPr marL="61913">
              <a:spcBef>
                <a:spcPts val="0"/>
              </a:spcBef>
              <a:defRPr/>
            </a:pPr>
            <a:r>
              <a:rPr lang="en-US" sz="2400" b="1" dirty="0">
                <a:latin typeface="Times New Roman" pitchFamily="18" charset="0"/>
              </a:rPr>
              <a:t>Central problem</a:t>
            </a:r>
            <a:r>
              <a:rPr lang="en-US" sz="2400" dirty="0">
                <a:latin typeface="Times New Roman" pitchFamily="18" charset="0"/>
              </a:rPr>
              <a:t>: because of pervasive interdependency, how to draw a line between decisions left to the individual and decisions made collectively? This is the boundary between “private” and “public”. There is no “natural” solution to this.</a:t>
            </a:r>
            <a:endParaRPr lang="en-US" sz="1400" dirty="0">
              <a:effectLst>
                <a:outerShdw blurRad="38100" dist="38100" dir="2700000" algn="tl">
                  <a:srgbClr val="808080"/>
                </a:outerShdw>
              </a:effectLst>
              <a:latin typeface="Times New Roman" pitchFamily="18" charset="0"/>
            </a:endParaRPr>
          </a:p>
        </p:txBody>
      </p:sp>
      <p:sp>
        <p:nvSpPr>
          <p:cNvPr id="11267" name="Text Box 3"/>
          <p:cNvSpPr txBox="1">
            <a:spLocks noChangeArrowheads="1"/>
          </p:cNvSpPr>
          <p:nvPr/>
        </p:nvSpPr>
        <p:spPr bwMode="auto">
          <a:xfrm>
            <a:off x="0" y="0"/>
            <a:ext cx="17526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hlink"/>
                </a:solidFill>
              </a:rPr>
              <a:t>I. INTRODUCTION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3816</TotalTime>
  <Words>3878</Words>
  <Application>Microsoft Office PowerPoint</Application>
  <PresentationFormat>On-screen Show (4:3)</PresentationFormat>
  <Paragraphs>459</Paragraphs>
  <Slides>63</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 of Wisc-Madison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 Olin Wright</dc:creator>
  <cp:lastModifiedBy>Erik Wright</cp:lastModifiedBy>
  <cp:revision>205</cp:revision>
  <cp:lastPrinted>2012-11-14T21:52:07Z</cp:lastPrinted>
  <dcterms:created xsi:type="dcterms:W3CDTF">2006-11-14T00:24:22Z</dcterms:created>
  <dcterms:modified xsi:type="dcterms:W3CDTF">2017-04-10T19:38:13Z</dcterms:modified>
</cp:coreProperties>
</file>